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9.xml" ContentType="application/vnd.openxmlformats-officedocument.presentationml.notesSlide+xml"/>
  <Override PartName="/ppt/tags/tag6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4"/>
    <p:sldMasterId id="2147483943" r:id="rId5"/>
  </p:sldMasterIdLst>
  <p:notesMasterIdLst>
    <p:notesMasterId r:id="rId48"/>
  </p:notesMasterIdLst>
  <p:handoutMasterIdLst>
    <p:handoutMasterId r:id="rId49"/>
  </p:handoutMasterIdLst>
  <p:sldIdLst>
    <p:sldId id="578" r:id="rId6"/>
    <p:sldId id="579" r:id="rId7"/>
    <p:sldId id="559" r:id="rId8"/>
    <p:sldId id="494" r:id="rId9"/>
    <p:sldId id="560" r:id="rId10"/>
    <p:sldId id="489" r:id="rId11"/>
    <p:sldId id="582" r:id="rId12"/>
    <p:sldId id="574" r:id="rId13"/>
    <p:sldId id="581" r:id="rId14"/>
    <p:sldId id="516" r:id="rId15"/>
    <p:sldId id="555" r:id="rId16"/>
    <p:sldId id="584" r:id="rId17"/>
    <p:sldId id="585" r:id="rId18"/>
    <p:sldId id="586" r:id="rId19"/>
    <p:sldId id="587" r:id="rId20"/>
    <p:sldId id="598" r:id="rId21"/>
    <p:sldId id="588" r:id="rId22"/>
    <p:sldId id="599" r:id="rId23"/>
    <p:sldId id="590" r:id="rId24"/>
    <p:sldId id="591" r:id="rId25"/>
    <p:sldId id="592" r:id="rId26"/>
    <p:sldId id="596" r:id="rId27"/>
    <p:sldId id="597" r:id="rId28"/>
    <p:sldId id="565" r:id="rId29"/>
    <p:sldId id="541" r:id="rId30"/>
    <p:sldId id="542" r:id="rId31"/>
    <p:sldId id="449" r:id="rId32"/>
    <p:sldId id="492" r:id="rId33"/>
    <p:sldId id="572" r:id="rId34"/>
    <p:sldId id="573" r:id="rId35"/>
    <p:sldId id="567" r:id="rId36"/>
    <p:sldId id="566" r:id="rId37"/>
    <p:sldId id="446" r:id="rId38"/>
    <p:sldId id="547" r:id="rId39"/>
    <p:sldId id="580" r:id="rId40"/>
    <p:sldId id="549" r:id="rId41"/>
    <p:sldId id="551" r:id="rId42"/>
    <p:sldId id="552" r:id="rId43"/>
    <p:sldId id="600" r:id="rId44"/>
    <p:sldId id="557" r:id="rId45"/>
    <p:sldId id="583" r:id="rId46"/>
    <p:sldId id="396" r:id="rId47"/>
  </p:sldIdLst>
  <p:sldSz cx="12188825" cy="6858000"/>
  <p:notesSz cx="6881813" cy="92964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VMs" id="{FE20DDD3-4669-436B-A77F-D8D26C91C606}">
          <p14:sldIdLst>
            <p14:sldId id="578"/>
            <p14:sldId id="579"/>
            <p14:sldId id="559"/>
            <p14:sldId id="494"/>
            <p14:sldId id="560"/>
            <p14:sldId id="489"/>
            <p14:sldId id="582"/>
            <p14:sldId id="574"/>
            <p14:sldId id="581"/>
            <p14:sldId id="516"/>
            <p14:sldId id="555"/>
          </p14:sldIdLst>
        </p14:section>
        <p14:section name="VMs and Cloud Services" id="{AFE47E4A-8044-48D1-8670-911A0B1F92B2}">
          <p14:sldIdLst>
            <p14:sldId id="584"/>
            <p14:sldId id="585"/>
            <p14:sldId id="586"/>
            <p14:sldId id="587"/>
            <p14:sldId id="598"/>
          </p14:sldIdLst>
        </p14:section>
        <p14:section name="VM Availability" id="{DD80D8AF-CD0E-4270-A625-7A4E4F612DF1}">
          <p14:sldIdLst>
            <p14:sldId id="588"/>
            <p14:sldId id="599"/>
            <p14:sldId id="590"/>
            <p14:sldId id="591"/>
            <p14:sldId id="592"/>
            <p14:sldId id="596"/>
            <p14:sldId id="597"/>
          </p14:sldIdLst>
        </p14:section>
        <p14:section name="Disks and Images" id="{5100A5C3-809E-4170-9815-AC89F71C75D7}">
          <p14:sldIdLst>
            <p14:sldId id="565"/>
            <p14:sldId id="541"/>
            <p14:sldId id="542"/>
            <p14:sldId id="449"/>
            <p14:sldId id="492"/>
            <p14:sldId id="572"/>
            <p14:sldId id="573"/>
            <p14:sldId id="567"/>
            <p14:sldId id="566"/>
            <p14:sldId id="446"/>
          </p14:sldIdLst>
        </p14:section>
        <p14:section name="Managing VMs" id="{D78A26D1-ED47-4B05-9C0C-1D1D7103D896}">
          <p14:sldIdLst>
            <p14:sldId id="547"/>
            <p14:sldId id="580"/>
            <p14:sldId id="549"/>
            <p14:sldId id="551"/>
            <p14:sldId id="552"/>
            <p14:sldId id="600"/>
            <p14:sldId id="557"/>
          </p14:sldIdLst>
        </p14:section>
        <p14:section name="Closing" id="{DDE535B2-6101-437F-AB65-39A0E63BAAEC}">
          <p14:sldIdLst>
            <p14:sldId id="583"/>
            <p14:sldId id="396"/>
          </p14:sldIdLst>
        </p14:section>
      </p14:sectionLst>
    </p:ext>
    <p:ext uri="{EFAFB233-063F-42B5-8137-9DF3F51BA10A}">
      <p15:sldGuideLst xmlns:p15="http://schemas.microsoft.com/office/powerpoint/2012/main">
        <p15:guide id="1" orient="horz" pos="3952" userDrawn="1">
          <p15:clr>
            <a:srgbClr val="A4A3A4"/>
          </p15:clr>
        </p15:guide>
        <p15:guide id="2" orient="horz" pos="688" userDrawn="1">
          <p15:clr>
            <a:srgbClr val="A4A3A4"/>
          </p15:clr>
        </p15:guide>
        <p15:guide id="3" orient="horz" pos="901" userDrawn="1">
          <p15:clr>
            <a:srgbClr val="A4A3A4"/>
          </p15:clr>
        </p15:guide>
        <p15:guide id="4" pos="3839" userDrawn="1">
          <p15:clr>
            <a:srgbClr val="A4A3A4"/>
          </p15:clr>
        </p15:guide>
        <p15:guide id="5" pos="320" userDrawn="1">
          <p15:clr>
            <a:srgbClr val="A4A3A4"/>
          </p15:clr>
        </p15:guide>
        <p15:guide id="6" pos="735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Micah LaNasa" initials="ML [2]" lastIdx="4" clrIdx="1">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9" autoAdjust="0"/>
    <p:restoredTop sz="72356" autoAdjust="0"/>
  </p:normalViewPr>
  <p:slideViewPr>
    <p:cSldViewPr snapToGrid="0" snapToObjects="1">
      <p:cViewPr varScale="1">
        <p:scale>
          <a:sx n="47" d="100"/>
          <a:sy n="47" d="100"/>
        </p:scale>
        <p:origin x="1032" y="34"/>
      </p:cViewPr>
      <p:guideLst>
        <p:guide orient="horz" pos="3952"/>
        <p:guide orient="horz" pos="688"/>
        <p:guide orient="horz" pos="901"/>
        <p:guide pos="3839"/>
        <p:guide pos="320"/>
        <p:guide pos="7358"/>
      </p:guideLst>
    </p:cSldViewPr>
  </p:slideViewPr>
  <p:outlineViewPr>
    <p:cViewPr>
      <p:scale>
        <a:sx n="33" d="100"/>
        <a:sy n="33" d="100"/>
      </p:scale>
      <p:origin x="42" y="8868"/>
    </p:cViewPr>
  </p:outlineViewPr>
  <p:notesTextViewPr>
    <p:cViewPr>
      <p:scale>
        <a:sx n="3" d="2"/>
        <a:sy n="3" d="2"/>
      </p:scale>
      <p:origin x="0" y="0"/>
    </p:cViewPr>
  </p:notesTextViewPr>
  <p:sorterViewPr>
    <p:cViewPr varScale="1">
      <p:scale>
        <a:sx n="1" d="1"/>
        <a:sy n="1" d="1"/>
      </p:scale>
      <p:origin x="0" y="-3288"/>
    </p:cViewPr>
  </p:sorterViewPr>
  <p:notesViewPr>
    <p:cSldViewPr snapToGrid="0" snapToObjects="1">
      <p:cViewPr varScale="1">
        <p:scale>
          <a:sx n="64" d="100"/>
          <a:sy n="64" d="100"/>
        </p:scale>
        <p:origin x="3110" y="7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3D80783B-66B5-4C16-846F-6C1D480C3F04}" type="datetimeFigureOut">
              <a:rPr lang="en-US" smtClean="0"/>
              <a:t>9/27/2013</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3B6C88C4-91E4-4B51-82E9-66D44B075A55}" type="slidenum">
              <a:rPr lang="en-US" smtClean="0"/>
              <a:t>‹#›</a:t>
            </a:fld>
            <a:endParaRPr lang="en-US"/>
          </a:p>
        </p:txBody>
      </p:sp>
    </p:spTree>
    <p:extLst>
      <p:ext uri="{BB962C8B-B14F-4D97-AF65-F5344CB8AC3E}">
        <p14:creationId xmlns:p14="http://schemas.microsoft.com/office/powerpoint/2010/main" val="2808565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9/27/2013</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dirty="0"/>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748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3409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40106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0087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87409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15</a:t>
            </a:fld>
            <a:endParaRPr lang="en-US"/>
          </a:p>
        </p:txBody>
      </p:sp>
    </p:spTree>
    <p:extLst>
      <p:ext uri="{BB962C8B-B14F-4D97-AF65-F5344CB8AC3E}">
        <p14:creationId xmlns:p14="http://schemas.microsoft.com/office/powerpoint/2010/main" val="186285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a:t>
            </a:r>
            <a:r>
              <a:rPr lang="en-US" dirty="0" err="1" smtClean="0"/>
              <a:t>GettingStartedVMs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4074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dirty="0"/>
          </a:p>
        </p:txBody>
      </p:sp>
    </p:spTree>
    <p:extLst>
      <p:ext uri="{BB962C8B-B14F-4D97-AF65-F5344CB8AC3E}">
        <p14:creationId xmlns:p14="http://schemas.microsoft.com/office/powerpoint/2010/main" val="3763991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41944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84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66304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dirty="0"/>
          </a:p>
        </p:txBody>
      </p:sp>
    </p:spTree>
    <p:extLst>
      <p:ext uri="{BB962C8B-B14F-4D97-AF65-F5344CB8AC3E}">
        <p14:creationId xmlns:p14="http://schemas.microsoft.com/office/powerpoint/2010/main" val="139478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514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301616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DEMO-LoadBalancingAvailability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3932203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3991966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dirty="0"/>
          </a:p>
        </p:txBody>
      </p:sp>
    </p:spTree>
    <p:extLst>
      <p:ext uri="{BB962C8B-B14F-4D97-AF65-F5344CB8AC3E}">
        <p14:creationId xmlns:p14="http://schemas.microsoft.com/office/powerpoint/2010/main" val="1276230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dirty="0"/>
          </a:p>
        </p:txBody>
      </p:sp>
    </p:spTree>
    <p:extLst>
      <p:ext uri="{BB962C8B-B14F-4D97-AF65-F5344CB8AC3E}">
        <p14:creationId xmlns:p14="http://schemas.microsoft.com/office/powerpoint/2010/main" val="3036289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dirty="0"/>
          </a:p>
        </p:txBody>
      </p:sp>
    </p:spTree>
    <p:extLst>
      <p:ext uri="{BB962C8B-B14F-4D97-AF65-F5344CB8AC3E}">
        <p14:creationId xmlns:p14="http://schemas.microsoft.com/office/powerpoint/2010/main" val="2618948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339909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92676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356299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DEMO-</a:t>
            </a:r>
            <a:r>
              <a:rPr lang="en-US" baseline="0" dirty="0" err="1" smtClean="0"/>
              <a:t>ImagingVMs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33</a:t>
            </a:fld>
            <a:endParaRPr lang="en-US" dirty="0"/>
          </a:p>
        </p:txBody>
      </p:sp>
    </p:spTree>
    <p:extLst>
      <p:ext uri="{BB962C8B-B14F-4D97-AF65-F5344CB8AC3E}">
        <p14:creationId xmlns:p14="http://schemas.microsoft.com/office/powerpoint/2010/main" val="2859327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82994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dirty="0"/>
          </a:p>
        </p:txBody>
      </p:sp>
    </p:spTree>
    <p:extLst>
      <p:ext uri="{BB962C8B-B14F-4D97-AF65-F5344CB8AC3E}">
        <p14:creationId xmlns:p14="http://schemas.microsoft.com/office/powerpoint/2010/main" val="2037471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dirty="0"/>
          </a:p>
        </p:txBody>
      </p:sp>
    </p:spTree>
    <p:extLst>
      <p:ext uri="{BB962C8B-B14F-4D97-AF65-F5344CB8AC3E}">
        <p14:creationId xmlns:p14="http://schemas.microsoft.com/office/powerpoint/2010/main" val="687592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dirty="0"/>
          </a:p>
        </p:txBody>
      </p:sp>
    </p:spTree>
    <p:extLst>
      <p:ext uri="{BB962C8B-B14F-4D97-AF65-F5344CB8AC3E}">
        <p14:creationId xmlns:p14="http://schemas.microsoft.com/office/powerpoint/2010/main" val="3246466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HOL-</a:t>
            </a:r>
            <a:r>
              <a:rPr lang="en-US" baseline="0" smtClean="0"/>
              <a:t>UploadVMsfromOnPremiseToCloud</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40</a:t>
            </a:fld>
            <a:endParaRPr lang="en-US" dirty="0"/>
          </a:p>
        </p:txBody>
      </p:sp>
    </p:spTree>
    <p:extLst>
      <p:ext uri="{BB962C8B-B14F-4D97-AF65-F5344CB8AC3E}">
        <p14:creationId xmlns:p14="http://schemas.microsoft.com/office/powerpoint/2010/main" val="118613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42</a:t>
            </a:fld>
            <a:endParaRPr lang="en-US" dirty="0"/>
          </a:p>
        </p:txBody>
      </p:sp>
    </p:spTree>
    <p:extLst>
      <p:ext uri="{BB962C8B-B14F-4D97-AF65-F5344CB8AC3E}">
        <p14:creationId xmlns:p14="http://schemas.microsoft.com/office/powerpoint/2010/main" val="1096064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dirty="0"/>
          </a:p>
        </p:txBody>
      </p:sp>
    </p:spTree>
    <p:extLst>
      <p:ext uri="{BB962C8B-B14F-4D97-AF65-F5344CB8AC3E}">
        <p14:creationId xmlns:p14="http://schemas.microsoft.com/office/powerpoint/2010/main" val="356218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375815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461142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59627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1310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3658144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4.pd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9.pd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2"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41.xml.rels><?xml version="1.0" encoding="UTF-8" standalone="yes"?>
<Relationships xmlns="http://schemas.openxmlformats.org/package/2006/relationships"><Relationship Id="rId12"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42.xml.rels><?xml version="1.0" encoding="UTF-8" standalone="yes"?>
<Relationships xmlns="http://schemas.openxmlformats.org/package/2006/relationships"><Relationship Id="rId12"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12"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44.xml.rels><?xml version="1.0" encoding="UTF-8" standalone="yes"?>
<Relationships xmlns="http://schemas.openxmlformats.org/package/2006/relationships"><Relationship Id="rId12"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45.xml.rels><?xml version="1.0" encoding="UTF-8" standalone="yes"?>
<Relationships xmlns="http://schemas.openxmlformats.org/package/2006/relationships"><Relationship Id="rId12"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46.xml.rels><?xml version="1.0" encoding="UTF-8" standalone="yes"?>
<Relationships xmlns="http://schemas.openxmlformats.org/package/2006/relationships"><Relationship Id="rId12"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47.xml.rels><?xml version="1.0" encoding="UTF-8" standalone="yes"?>
<Relationships xmlns="http://schemas.openxmlformats.org/package/2006/relationships"><Relationship Id="rId12" Type="http://schemas.openxmlformats.org/officeDocument/2006/relationships/image" Target="../media/image23.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48.xml.rels><?xml version="1.0" encoding="UTF-8" standalone="yes"?>
<Relationships xmlns="http://schemas.openxmlformats.org/package/2006/relationships"><Relationship Id="rId12" Type="http://schemas.openxmlformats.org/officeDocument/2006/relationships/image" Target="../media/image23.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2" Type="http://schemas.openxmlformats.org/officeDocument/2006/relationships/image" Target="../media/image23.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3" Type="http://schemas.openxmlformats.org/officeDocument/2006/relationships/image" Target="../media/image21.png"/><Relationship Id="rId12" Type="http://schemas.openxmlformats.org/officeDocument/2006/relationships/image" Target="../media/image23.png"/><Relationship Id="rId1" Type="http://schemas.openxmlformats.org/officeDocument/2006/relationships/slideMaster" Target="../slideMasters/slideMaster2.xml"/><Relationship Id="rId11" Type="http://schemas.openxmlformats.org/officeDocument/2006/relationships/image" Target="../media/image2.pd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df"/><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514718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65599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9592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58163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27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4692023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5454823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0973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5307007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8435787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40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41354707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4063862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57890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71521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572612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851465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211549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417985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02269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67940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61976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495536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1596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7985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0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791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0694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8597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60"/>
          </a:xfrm>
          <a:prstGeom prst="rect">
            <a:avLst/>
          </a:prstGeom>
          <a:noFill/>
          <a:ln w="12700">
            <a:noFill/>
            <a:miter lim="800000"/>
            <a:headEnd type="none" w="sm" len="sm"/>
            <a:tailEnd type="none" w="sm" len="sm"/>
          </a:ln>
          <a:effectLst/>
        </p:spPr>
        <p:txBody>
          <a:bodyPr vert="horz" wrap="square" lIns="91402" tIns="45701" rIns="91402" bIns="45701" numCol="1" anchor="t" anchorCtr="0" compatLnSpc="1">
            <a:prstTxWarp prst="textNoShape">
              <a:avLst/>
            </a:prstTxWarp>
            <a:spAutoFit/>
          </a:bodyPr>
          <a:lstStyle/>
          <a:p>
            <a:pPr algn="ctr" defTabSz="91387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7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60005014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5 for internal audienc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6" name="Rectangle 15"/>
          <p:cNvSpPr/>
          <p:nvPr/>
        </p:nvSpPr>
        <p:spPr bwMode="gray">
          <a:xfrm>
            <a:off x="-1657" y="3872539"/>
            <a:ext cx="9737478" cy="220573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sp>
        <p:nvSpPr>
          <p:cNvPr id="17" name="Title 1"/>
          <p:cNvSpPr>
            <a:spLocks noGrp="1"/>
          </p:cNvSpPr>
          <p:nvPr>
            <p:ph type="title" hasCustomPrompt="1"/>
          </p:nvPr>
        </p:nvSpPr>
        <p:spPr bwMode="ltGray">
          <a:xfrm>
            <a:off x="428383" y="4758848"/>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ltGray">
          <a:xfrm>
            <a:off x="428384" y="4169753"/>
            <a:ext cx="8308458" cy="589095"/>
          </a:xfrm>
        </p:spPr>
        <p:txBody>
          <a:bodyPr tIns="107555" bIns="107555">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9" name="Picture 18" descr="Dev-Unleashed-logo-White.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9002" t="43683" r="16409" b="45008"/>
              <a:stretch>
                <a:fillRect/>
              </a:stretch>
            </p:blipFill>
          </mc:Choice>
          <mc:Fallback>
            <p:blipFill>
              <a:blip r:embed="rId4"/>
              <a:srcRect l="19002" t="43683" r="16409" b="45008"/>
              <a:stretch>
                <a:fillRect/>
              </a:stretch>
            </p:blipFill>
          </mc:Fallback>
        </mc:AlternateContent>
        <p:spPr>
          <a:xfrm>
            <a:off x="428383" y="2806700"/>
            <a:ext cx="3699117" cy="838200"/>
          </a:xfrm>
          <a:prstGeom prst="rect">
            <a:avLst/>
          </a:prstGeom>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invGray">
          <a:xfrm>
            <a:off x="8410553" y="4042753"/>
            <a:ext cx="1109395" cy="237744"/>
          </a:xfrm>
          <a:prstGeom prst="rect">
            <a:avLst/>
          </a:prstGeom>
        </p:spPr>
      </p:pic>
    </p:spTree>
    <p:extLst>
      <p:ext uri="{BB962C8B-B14F-4D97-AF65-F5344CB8AC3E}">
        <p14:creationId xmlns:p14="http://schemas.microsoft.com/office/powerpoint/2010/main" val="1374744677"/>
      </p:ext>
    </p:extLst>
  </p:cSld>
  <p:clrMapOvr>
    <a:masterClrMapping/>
  </p:clrMapOvr>
  <p:transition spd="slow">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 4 for internal audienc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Rectangle 13"/>
          <p:cNvSpPr/>
          <p:nvPr/>
        </p:nvSpPr>
        <p:spPr bwMode="gray">
          <a:xfrm>
            <a:off x="0" y="3872539"/>
            <a:ext cx="9737478" cy="2205736"/>
          </a:xfrm>
          <a:prstGeom prst="rect">
            <a:avLst/>
          </a:prstGeom>
          <a:solidFill>
            <a:schemeClr val="accent4">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sp>
        <p:nvSpPr>
          <p:cNvPr id="15" name="Title 1"/>
          <p:cNvSpPr>
            <a:spLocks noGrp="1"/>
          </p:cNvSpPr>
          <p:nvPr>
            <p:ph type="title" hasCustomPrompt="1"/>
          </p:nvPr>
        </p:nvSpPr>
        <p:spPr bwMode="ltGray">
          <a:xfrm>
            <a:off x="428383" y="4445000"/>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650051" y="495100"/>
            <a:ext cx="1109395" cy="237744"/>
          </a:xfrm>
          <a:prstGeom prst="rect">
            <a:avLst/>
          </a:prstGeom>
        </p:spPr>
      </p:pic>
      <p:pic>
        <p:nvPicPr>
          <p:cNvPr id="10" name="Picture 9" descr="Dev-Unleashed-logo-White.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rcRect l="19002" t="43683" r="16409" b="45008"/>
              <a:stretch>
                <a:fillRect/>
              </a:stretch>
            </p:blipFill>
          </mc:Choice>
          <mc:Fallback>
            <p:blipFill>
              <a:blip r:embed="rId5"/>
              <a:srcRect l="19002" t="43683" r="16409" b="45008"/>
              <a:stretch>
                <a:fillRect/>
              </a:stretch>
            </p:blipFill>
          </mc:Fallback>
        </mc:AlternateContent>
        <p:spPr>
          <a:xfrm>
            <a:off x="377583" y="164900"/>
            <a:ext cx="3699117" cy="838200"/>
          </a:xfrm>
          <a:prstGeom prst="rect">
            <a:avLst/>
          </a:prstGeom>
          <a:effectLst>
            <a:outerShdw blurRad="50800" dist="38100" dir="2700000">
              <a:srgbClr val="000000">
                <a:alpha val="43000"/>
              </a:srgbClr>
            </a:outerShdw>
          </a:effectLst>
        </p:spPr>
      </p:pic>
    </p:spTree>
    <p:extLst>
      <p:ext uri="{BB962C8B-B14F-4D97-AF65-F5344CB8AC3E}">
        <p14:creationId xmlns:p14="http://schemas.microsoft.com/office/powerpoint/2010/main" val="2573378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_MainTitle">
    <p:spTree>
      <p:nvGrpSpPr>
        <p:cNvPr id="1" name=""/>
        <p:cNvGrpSpPr/>
        <p:nvPr/>
      </p:nvGrpSpPr>
      <p:grpSpPr>
        <a:xfrm>
          <a:off x="0" y="0"/>
          <a:ext cx="0" cy="0"/>
          <a:chOff x="0" y="0"/>
          <a:chExt cx="0" cy="0"/>
        </a:xfrm>
      </p:grpSpPr>
      <p:sp>
        <p:nvSpPr>
          <p:cNvPr id="3" name="Title 1"/>
          <p:cNvSpPr txBox="1">
            <a:spLocks/>
          </p:cNvSpPr>
          <p:nvPr/>
        </p:nvSpPr>
        <p:spPr>
          <a:xfrm>
            <a:off x="1" y="-1"/>
            <a:ext cx="12188824" cy="6858001"/>
          </a:xfrm>
          <a:prstGeom prst="rect">
            <a:avLst/>
          </a:prstGeom>
          <a:solidFill>
            <a:schemeClr val="tx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274320" bIns="457200" numCol="1" spcCol="0" rtlCol="0" fromWordArt="0" anchor="b" anchorCtr="0" forceAA="0" compatLnSpc="1">
            <a:prstTxWarp prst="textNoShape">
              <a:avLst/>
            </a:prstTxWarp>
            <a:noAutofit/>
          </a:bodyPr>
          <a:lstStyle>
            <a:lvl1pPr algn="r" defTabSz="457200" rtl="0" eaLnBrk="1" latinLnBrk="0" hangingPunct="1">
              <a:spcBef>
                <a:spcPct val="0"/>
              </a:spcBef>
              <a:buNone/>
              <a:defRPr lang="en-US" sz="4800" kern="1200">
                <a:solidFill>
                  <a:schemeClr val="lt1"/>
                </a:solidFill>
                <a:latin typeface="Segoe UI Light"/>
                <a:ea typeface="+mn-ea"/>
                <a:cs typeface="Segoe UI Ligh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80000"/>
              </a:lnSpc>
            </a:pPr>
            <a:endParaRPr lang="en-US" dirty="0"/>
          </a:p>
        </p:txBody>
      </p:sp>
      <p:pic>
        <p:nvPicPr>
          <p:cNvPr id="11" name="Picture 10" descr="shutterstock_63419071.jpg"/>
          <p:cNvPicPr>
            <a:picLocks noChangeAspect="1"/>
          </p:cNvPicPr>
          <p:nvPr/>
        </p:nvPicPr>
        <p:blipFill>
          <a:blip r:embed="rId2"/>
          <a:srcRect r="4126"/>
          <a:stretch>
            <a:fillRect/>
          </a:stretch>
        </p:blipFill>
        <p:spPr>
          <a:xfrm>
            <a:off x="1028613" y="14148"/>
            <a:ext cx="10109287" cy="5946052"/>
          </a:xfrm>
          <a:prstGeom prst="rect">
            <a:avLst/>
          </a:prstGeom>
        </p:spPr>
      </p:pic>
      <p:sp>
        <p:nvSpPr>
          <p:cNvPr id="15" name="Rectangle 14"/>
          <p:cNvSpPr/>
          <p:nvPr/>
        </p:nvSpPr>
        <p:spPr bwMode="gray">
          <a:xfrm>
            <a:off x="429822" y="3754464"/>
            <a:ext cx="10007626" cy="2205736"/>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3" name="Picture 12" descr="Orange-bracket.png"/>
          <p:cNvPicPr>
            <a:picLocks noChangeAspect="1"/>
          </p:cNvPicPr>
          <p:nvPr/>
        </p:nvPicPr>
        <p:blipFill>
          <a:blip r:embed="rId3"/>
          <a:stretch>
            <a:fillRect/>
          </a:stretch>
        </p:blipFill>
        <p:spPr>
          <a:xfrm>
            <a:off x="453991" y="3342637"/>
            <a:ext cx="1154536" cy="3014128"/>
          </a:xfrm>
          <a:prstGeom prst="rect">
            <a:avLst/>
          </a:prstGeom>
        </p:spPr>
      </p:pic>
      <p:sp>
        <p:nvSpPr>
          <p:cNvPr id="18" name="Title 1"/>
          <p:cNvSpPr>
            <a:spLocks noGrp="1"/>
          </p:cNvSpPr>
          <p:nvPr>
            <p:ph type="title" hasCustomPrompt="1"/>
          </p:nvPr>
        </p:nvSpPr>
        <p:spPr bwMode="ltGray">
          <a:xfrm>
            <a:off x="1315840" y="4251304"/>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Session Title</a:t>
            </a:r>
            <a:endParaRPr lang="en-US" dirty="0"/>
          </a:p>
        </p:txBody>
      </p:sp>
      <p:pic>
        <p:nvPicPr>
          <p:cNvPr id="8" name="Picture 7"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10566399" y="6421718"/>
            <a:ext cx="1495425" cy="297578"/>
          </a:xfrm>
          <a:prstGeom prst="rect">
            <a:avLst/>
          </a:prstGeom>
        </p:spPr>
      </p:pic>
    </p:spTree>
    <p:extLst>
      <p:ext uri="{BB962C8B-B14F-4D97-AF65-F5344CB8AC3E}">
        <p14:creationId xmlns:p14="http://schemas.microsoft.com/office/powerpoint/2010/main" val="6883557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97124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15" name="Rectangle 14"/>
          <p:cNvSpPr/>
          <p:nvPr/>
        </p:nvSpPr>
        <p:spPr bwMode="gray">
          <a:xfrm>
            <a:off x="-1" y="3754464"/>
            <a:ext cx="12188825" cy="2205736"/>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3" name="Picture 12" descr="Orange-bracket.png"/>
          <p:cNvPicPr>
            <a:picLocks noChangeAspect="1"/>
          </p:cNvPicPr>
          <p:nvPr/>
        </p:nvPicPr>
        <p:blipFill>
          <a:blip r:embed="rId2"/>
          <a:stretch>
            <a:fillRect/>
          </a:stretch>
        </p:blipFill>
        <p:spPr>
          <a:xfrm>
            <a:off x="453991" y="3342637"/>
            <a:ext cx="1154536" cy="3014128"/>
          </a:xfrm>
          <a:prstGeom prst="rect">
            <a:avLst/>
          </a:prstGeom>
        </p:spPr>
      </p:pic>
      <p:sp>
        <p:nvSpPr>
          <p:cNvPr id="18" name="Title 1"/>
          <p:cNvSpPr>
            <a:spLocks noGrp="1"/>
          </p:cNvSpPr>
          <p:nvPr>
            <p:ph type="title" hasCustomPrompt="1"/>
          </p:nvPr>
        </p:nvSpPr>
        <p:spPr bwMode="ltGray">
          <a:xfrm>
            <a:off x="1315840" y="4251304"/>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Section Title</a:t>
            </a:r>
            <a:endParaRPr lang="en-US" dirty="0"/>
          </a:p>
        </p:txBody>
      </p:sp>
      <p:pic>
        <p:nvPicPr>
          <p:cNvPr id="9" name="Picture 8"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Tree>
    <p:extLst>
      <p:ext uri="{BB962C8B-B14F-4D97-AF65-F5344CB8AC3E}">
        <p14:creationId xmlns:p14="http://schemas.microsoft.com/office/powerpoint/2010/main" val="281060875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308099" y="1739900"/>
            <a:ext cx="10271125"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6" name="Rectangle 5"/>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7" name="Picture 6"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8" name="Picture 7"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12" name="Title 11"/>
          <p:cNvSpPr>
            <a:spLocks noGrp="1"/>
          </p:cNvSpPr>
          <p:nvPr>
            <p:ph type="title"/>
          </p:nvPr>
        </p:nvSpPr>
        <p:spPr>
          <a:xfrm>
            <a:off x="609601" y="463028"/>
            <a:ext cx="10969624"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80960529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Alt Layout">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308100" y="1739900"/>
            <a:ext cx="74041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6" name="Rectangle 5"/>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7" name="Picture 6"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8" name="Picture 7"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11" name="Title 10"/>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27578975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ice Screenshot - Generic TV + Text">
    <p:spTree>
      <p:nvGrpSpPr>
        <p:cNvPr id="1" name=""/>
        <p:cNvGrpSpPr/>
        <p:nvPr/>
      </p:nvGrpSpPr>
      <p:grpSpPr>
        <a:xfrm>
          <a:off x="0" y="0"/>
          <a:ext cx="0" cy="0"/>
          <a:chOff x="0" y="0"/>
          <a:chExt cx="0" cy="0"/>
        </a:xfrm>
      </p:grpSpPr>
      <p:sp>
        <p:nvSpPr>
          <p:cNvPr id="5" name="Text Placeholder 2"/>
          <p:cNvSpPr>
            <a:spLocks noGrp="1"/>
          </p:cNvSpPr>
          <p:nvPr>
            <p:ph idx="1"/>
          </p:nvPr>
        </p:nvSpPr>
        <p:spPr>
          <a:xfrm>
            <a:off x="1193801" y="2296771"/>
            <a:ext cx="5943757" cy="401195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709" y="2196497"/>
            <a:ext cx="4684674" cy="3137503"/>
          </a:xfrm>
          <a:prstGeom prst="rect">
            <a:avLst/>
          </a:prstGeom>
        </p:spPr>
      </p:pic>
      <p:sp>
        <p:nvSpPr>
          <p:cNvPr id="10" name="Picture Placeholder 2"/>
          <p:cNvSpPr>
            <a:spLocks noGrp="1"/>
          </p:cNvSpPr>
          <p:nvPr>
            <p:ph type="pic" sz="quarter" idx="12" hasCustomPrompt="1"/>
          </p:nvPr>
        </p:nvSpPr>
        <p:spPr>
          <a:xfrm>
            <a:off x="6986186" y="2296771"/>
            <a:ext cx="4502664" cy="2529186"/>
          </a:xfrm>
          <a:solidFill>
            <a:srgbClr val="282828"/>
          </a:solidFill>
          <a:effectLst>
            <a:innerShdw blurRad="101600" dist="25400" dir="13500000">
              <a:srgbClr val="000000">
                <a:alpha val="76000"/>
              </a:srgbClr>
            </a:innerShdw>
          </a:effectLst>
        </p:spPr>
        <p:txBody>
          <a:bodyPr lIns="274320" rIns="274320"/>
          <a:lstStyle>
            <a:lvl1pPr marL="0" marR="0" indent="0" algn="l" defTabSz="457200" rtl="0" eaLnBrk="1" fontAlgn="auto" latinLnBrk="0" hangingPunct="1">
              <a:lnSpc>
                <a:spcPct val="100000"/>
              </a:lnSpc>
              <a:spcBef>
                <a:spcPct val="20000"/>
              </a:spcBef>
              <a:spcAft>
                <a:spcPts val="0"/>
              </a:spcAft>
              <a:buClrTx/>
              <a:buSzTx/>
              <a:buFont typeface="Arial"/>
              <a:buNone/>
              <a:tabLst/>
              <a:defRPr>
                <a:solidFill>
                  <a:schemeClr val="lt1"/>
                </a:solidFill>
              </a:defRPr>
            </a:lvl1pPr>
          </a:lstStyle>
          <a:p>
            <a:r>
              <a:rPr lang="en-US" dirty="0" smtClean="0"/>
              <a:t>Insert Screenshot.</a:t>
            </a:r>
            <a:endParaRPr lang="en-US" dirty="0"/>
          </a:p>
        </p:txBody>
      </p:sp>
      <p:sp>
        <p:nvSpPr>
          <p:cNvPr id="6" name="Rectangle 5"/>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7" name="Rectangle 6"/>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1" name="Picture 10" descr="Orange-bracket.png"/>
          <p:cNvPicPr>
            <a:picLocks noChangeAspect="1"/>
          </p:cNvPicPr>
          <p:nvPr/>
        </p:nvPicPr>
        <p:blipFill>
          <a:blip r:embed="rId3"/>
          <a:stretch>
            <a:fillRect/>
          </a:stretch>
        </p:blipFill>
        <p:spPr>
          <a:xfrm>
            <a:off x="829552" y="463029"/>
            <a:ext cx="403414" cy="1053186"/>
          </a:xfrm>
          <a:prstGeom prst="rect">
            <a:avLst/>
          </a:prstGeom>
        </p:spPr>
      </p:pic>
      <p:pic>
        <p:nvPicPr>
          <p:cNvPr id="12" name="Picture 11"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2" name="Title 1"/>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218092493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ice Screenshot - Windows Tablet">
    <p:spTree>
      <p:nvGrpSpPr>
        <p:cNvPr id="1" name=""/>
        <p:cNvGrpSpPr/>
        <p:nvPr/>
      </p:nvGrpSpPr>
      <p:grpSpPr>
        <a:xfrm>
          <a:off x="0" y="0"/>
          <a:ext cx="0" cy="0"/>
          <a:chOff x="0" y="0"/>
          <a:chExt cx="0" cy="0"/>
        </a:xfrm>
      </p:grpSpPr>
      <p:sp>
        <p:nvSpPr>
          <p:cNvPr id="5" name="Text Placeholder 2"/>
          <p:cNvSpPr>
            <a:spLocks noGrp="1"/>
          </p:cNvSpPr>
          <p:nvPr>
            <p:ph idx="1"/>
          </p:nvPr>
        </p:nvSpPr>
        <p:spPr>
          <a:xfrm>
            <a:off x="1193802" y="1931661"/>
            <a:ext cx="5340164" cy="43770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7" name="Rectangle 6"/>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1" name="Picture 10"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12" name="Picture 11"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grpSp>
        <p:nvGrpSpPr>
          <p:cNvPr id="17" name="Slate"/>
          <p:cNvGrpSpPr/>
          <p:nvPr/>
        </p:nvGrpSpPr>
        <p:grpSpPr>
          <a:xfrm>
            <a:off x="6638060" y="1931660"/>
            <a:ext cx="5263306" cy="3273950"/>
            <a:chOff x="3257078" y="1677353"/>
            <a:chExt cx="6940296" cy="4315968"/>
          </a:xfrm>
        </p:grpSpPr>
        <p:sp>
          <p:nvSpPr>
            <p:cNvPr id="18" name="Slate Frame"/>
            <p:cNvSpPr/>
            <p:nvPr/>
          </p:nvSpPr>
          <p:spPr>
            <a:xfrm>
              <a:off x="3257078" y="1677353"/>
              <a:ext cx="6940296" cy="4315968"/>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Slate Bezel"/>
            <p:cNvSpPr/>
            <p:nvPr/>
          </p:nvSpPr>
          <p:spPr>
            <a:xfrm>
              <a:off x="3279938" y="1700212"/>
              <a:ext cx="6893101" cy="4265641"/>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0" name="Camera Bezel"/>
            <p:cNvSpPr/>
            <p:nvPr/>
          </p:nvSpPr>
          <p:spPr>
            <a:xfrm>
              <a:off x="6668769" y="1840865"/>
              <a:ext cx="76201" cy="76200"/>
            </a:xfrm>
            <a:prstGeom prst="ellipse">
              <a:avLst/>
            </a:prstGeom>
            <a:solidFill>
              <a:srgbClr val="000000"/>
            </a:solidFill>
            <a:ln w="3175">
              <a:solidFill>
                <a:srgbClr val="5D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21" name="Lense"/>
            <p:cNvSpPr/>
            <p:nvPr/>
          </p:nvSpPr>
          <p:spPr>
            <a:xfrm>
              <a:off x="6684009" y="1856105"/>
              <a:ext cx="45720" cy="45720"/>
            </a:xfrm>
            <a:prstGeom prst="ellipse">
              <a:avLst/>
            </a:prstGeom>
            <a:gradFill flip="none" rotWithShape="1">
              <a:gsLst>
                <a:gs pos="0">
                  <a:schemeClr val="tx2">
                    <a:shade val="30000"/>
                    <a:satMod val="115000"/>
                    <a:lumMod val="0"/>
                  </a:schemeClr>
                </a:gs>
                <a:gs pos="77000">
                  <a:schemeClr val="tx2">
                    <a:shade val="100000"/>
                    <a:satMod val="115000"/>
                    <a:lumMod val="47000"/>
                  </a:schemeClr>
                </a:gs>
              </a:gsLst>
              <a:path path="circle">
                <a:fillToRect t="100000" r="100000"/>
              </a:path>
              <a:tileRect l="-100000" b="-100000"/>
            </a:gradFill>
            <a:ln w="3175">
              <a:solidFill>
                <a:srgbClr val="A7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22" name="Start Button"/>
            <p:cNvSpPr>
              <a:spLocks noChangeAspect="1"/>
            </p:cNvSpPr>
            <p:nvPr/>
          </p:nvSpPr>
          <p:spPr>
            <a:xfrm>
              <a:off x="6624972" y="5627029"/>
              <a:ext cx="201997" cy="202271"/>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dirty="0">
                <a:solidFill>
                  <a:schemeClr val="accent1"/>
                </a:solidFill>
              </a:endParaRPr>
            </a:p>
          </p:txBody>
        </p:sp>
        <p:sp>
          <p:nvSpPr>
            <p:cNvPr id="23" name="Screen Glare"/>
            <p:cNvSpPr/>
            <p:nvPr/>
          </p:nvSpPr>
          <p:spPr>
            <a:xfrm>
              <a:off x="3261532" y="1700211"/>
              <a:ext cx="6893102" cy="4265641"/>
            </a:xfrm>
            <a:custGeom>
              <a:avLst/>
              <a:gdLst>
                <a:gd name="connsiteX0" fmla="*/ 93974 w 6893101"/>
                <a:gd name="connsiteY0" fmla="*/ 0 h 4265641"/>
                <a:gd name="connsiteX1" fmla="*/ 6799131 w 6893101"/>
                <a:gd name="connsiteY1" fmla="*/ 0 h 4265641"/>
                <a:gd name="connsiteX2" fmla="*/ 6893101 w 6893101"/>
                <a:gd name="connsiteY2" fmla="*/ 93970 h 4265641"/>
                <a:gd name="connsiteX3" fmla="*/ 6893101 w 6893101"/>
                <a:gd name="connsiteY3" fmla="*/ 4171671 h 4265641"/>
                <a:gd name="connsiteX4" fmla="*/ 6799131 w 6893101"/>
                <a:gd name="connsiteY4" fmla="*/ 4265641 h 4265641"/>
                <a:gd name="connsiteX5" fmla="*/ 93974 w 6893101"/>
                <a:gd name="connsiteY5" fmla="*/ 4265641 h 4265641"/>
                <a:gd name="connsiteX6" fmla="*/ 0 w 6893101"/>
                <a:gd name="connsiteY6" fmla="*/ 4171671 h 4265641"/>
                <a:gd name="connsiteX7" fmla="*/ 0 w 6893101"/>
                <a:gd name="connsiteY7" fmla="*/ 93970 h 4265641"/>
                <a:gd name="connsiteX8" fmla="*/ 93974 w 6893101"/>
                <a:gd name="connsiteY8"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3101" h="4265641">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gradFill>
              <a:gsLst>
                <a:gs pos="76000">
                  <a:srgbClr val="FFFFFF">
                    <a:alpha val="5000"/>
                  </a:srgbClr>
                </a:gs>
                <a:gs pos="61000">
                  <a:srgbClr val="FDFEFF">
                    <a:alpha val="5000"/>
                  </a:srgbClr>
                </a:gs>
                <a:gs pos="0">
                  <a:schemeClr val="accent1">
                    <a:lumMod val="5000"/>
                    <a:lumOff val="95000"/>
                    <a:alpha val="0"/>
                  </a:schemeClr>
                </a:gs>
                <a:gs pos="69000">
                  <a:schemeClr val="bg1">
                    <a:alpha val="20000"/>
                  </a:schemeClr>
                </a:gs>
                <a:gs pos="100000">
                  <a:schemeClr val="bg1">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10" name="Picture Placeholder 2"/>
          <p:cNvSpPr>
            <a:spLocks noGrp="1"/>
          </p:cNvSpPr>
          <p:nvPr>
            <p:ph type="pic" sz="quarter" idx="12" hasCustomPrompt="1"/>
          </p:nvPr>
        </p:nvSpPr>
        <p:spPr>
          <a:xfrm>
            <a:off x="6986185" y="2296770"/>
            <a:ext cx="4593039" cy="2550437"/>
          </a:xfrm>
          <a:solidFill>
            <a:srgbClr val="282828"/>
          </a:solidFill>
          <a:effectLst>
            <a:innerShdw blurRad="101600" dist="25400" dir="13500000">
              <a:srgbClr val="000000">
                <a:alpha val="76000"/>
              </a:srgbClr>
            </a:innerShdw>
          </a:effectLst>
        </p:spPr>
        <p:txBody>
          <a:bodyPr lIns="274320" rIns="274320"/>
          <a:lstStyle>
            <a:lvl1pPr marL="0" marR="0" indent="0" algn="l" defTabSz="457200" rtl="0" eaLnBrk="1" fontAlgn="auto" latinLnBrk="0" hangingPunct="1">
              <a:lnSpc>
                <a:spcPct val="100000"/>
              </a:lnSpc>
              <a:spcBef>
                <a:spcPct val="20000"/>
              </a:spcBef>
              <a:spcAft>
                <a:spcPts val="0"/>
              </a:spcAft>
              <a:buClrTx/>
              <a:buSzTx/>
              <a:buFont typeface="Arial"/>
              <a:buNone/>
              <a:tabLst/>
              <a:defRPr>
                <a:solidFill>
                  <a:schemeClr val="lt1"/>
                </a:solidFill>
              </a:defRPr>
            </a:lvl1pPr>
          </a:lstStyle>
          <a:p>
            <a:r>
              <a:rPr lang="en-US" dirty="0" smtClean="0"/>
              <a:t>Insert Screenshot.</a:t>
            </a:r>
            <a:endParaRPr lang="en-US" dirty="0"/>
          </a:p>
        </p:txBody>
      </p:sp>
      <p:sp>
        <p:nvSpPr>
          <p:cNvPr id="2" name="Title 1"/>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151059249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ographic - 3 Row">
    <p:spTree>
      <p:nvGrpSpPr>
        <p:cNvPr id="1" name=""/>
        <p:cNvGrpSpPr/>
        <p:nvPr/>
      </p:nvGrpSpPr>
      <p:grpSpPr>
        <a:xfrm>
          <a:off x="0" y="0"/>
          <a:ext cx="0" cy="0"/>
          <a:chOff x="0" y="0"/>
          <a:chExt cx="0" cy="0"/>
        </a:xfrm>
      </p:grpSpPr>
      <p:sp>
        <p:nvSpPr>
          <p:cNvPr id="24" name="Text Placeholder 23"/>
          <p:cNvSpPr>
            <a:spLocks noGrp="1"/>
          </p:cNvSpPr>
          <p:nvPr>
            <p:ph type="body" sz="quarter" idx="13"/>
          </p:nvPr>
        </p:nvSpPr>
        <p:spPr>
          <a:xfrm>
            <a:off x="2401325" y="2039260"/>
            <a:ext cx="7784075" cy="1190170"/>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17" name="Picture Placeholder 16"/>
          <p:cNvSpPr>
            <a:spLocks noGrp="1"/>
          </p:cNvSpPr>
          <p:nvPr>
            <p:ph type="pic" sz="quarter" idx="10" hasCustomPrompt="1"/>
          </p:nvPr>
        </p:nvSpPr>
        <p:spPr>
          <a:xfrm>
            <a:off x="1193802" y="2039260"/>
            <a:ext cx="1207522" cy="1190170"/>
          </a:xfrm>
          <a:solidFill>
            <a:srgbClr val="FF6634"/>
          </a:solidFill>
        </p:spPr>
        <p:txBody>
          <a:bodyPr/>
          <a:lstStyle>
            <a:lvl1pPr marL="0" indent="0">
              <a:buNone/>
              <a:defRPr>
                <a:solidFill>
                  <a:schemeClr val="lt1"/>
                </a:solidFill>
              </a:defRPr>
            </a:lvl1pPr>
          </a:lstStyle>
          <a:p>
            <a:r>
              <a:rPr lang="en-US" dirty="0" smtClean="0"/>
              <a:t>Icon 1</a:t>
            </a:r>
            <a:endParaRPr lang="en-US" dirty="0"/>
          </a:p>
        </p:txBody>
      </p:sp>
      <p:sp>
        <p:nvSpPr>
          <p:cNvPr id="18" name="Picture Placeholder 16"/>
          <p:cNvSpPr>
            <a:spLocks noGrp="1"/>
          </p:cNvSpPr>
          <p:nvPr>
            <p:ph type="pic" sz="quarter" idx="11" hasCustomPrompt="1"/>
          </p:nvPr>
        </p:nvSpPr>
        <p:spPr>
          <a:xfrm>
            <a:off x="1193803" y="3229430"/>
            <a:ext cx="1207522" cy="1190170"/>
          </a:xfrm>
          <a:solidFill>
            <a:srgbClr val="2872B0"/>
          </a:solidFill>
        </p:spPr>
        <p:txBody>
          <a:bodyPr/>
          <a:lstStyle>
            <a:lvl1pPr marL="0" indent="0">
              <a:buNone/>
              <a:defRPr>
                <a:solidFill>
                  <a:schemeClr val="lt1"/>
                </a:solidFill>
              </a:defRPr>
            </a:lvl1pPr>
          </a:lstStyle>
          <a:p>
            <a:r>
              <a:rPr lang="en-US" dirty="0" smtClean="0"/>
              <a:t>Icon 2</a:t>
            </a:r>
            <a:endParaRPr lang="en-US" dirty="0"/>
          </a:p>
        </p:txBody>
      </p:sp>
      <p:sp>
        <p:nvSpPr>
          <p:cNvPr id="19" name="Picture Placeholder 16"/>
          <p:cNvSpPr>
            <a:spLocks noGrp="1"/>
          </p:cNvSpPr>
          <p:nvPr>
            <p:ph type="pic" sz="quarter" idx="12" hasCustomPrompt="1"/>
          </p:nvPr>
        </p:nvSpPr>
        <p:spPr>
          <a:xfrm>
            <a:off x="1193802" y="4419600"/>
            <a:ext cx="1202506" cy="1205138"/>
          </a:xfrm>
          <a:solidFill>
            <a:schemeClr val="tx2"/>
          </a:solidFill>
        </p:spPr>
        <p:txBody>
          <a:bodyPr/>
          <a:lstStyle>
            <a:lvl1pPr marL="0" indent="0">
              <a:buNone/>
              <a:defRPr baseline="0">
                <a:solidFill>
                  <a:schemeClr val="lt1"/>
                </a:solidFill>
              </a:defRPr>
            </a:lvl1pPr>
          </a:lstStyle>
          <a:p>
            <a:r>
              <a:rPr lang="en-US" dirty="0" smtClean="0"/>
              <a:t>Icon 3</a:t>
            </a:r>
          </a:p>
          <a:p>
            <a:endParaRPr lang="en-US" dirty="0"/>
          </a:p>
        </p:txBody>
      </p:sp>
      <p:sp>
        <p:nvSpPr>
          <p:cNvPr id="25" name="Text Placeholder 23"/>
          <p:cNvSpPr>
            <a:spLocks noGrp="1"/>
          </p:cNvSpPr>
          <p:nvPr>
            <p:ph type="body" sz="quarter" idx="14"/>
          </p:nvPr>
        </p:nvSpPr>
        <p:spPr>
          <a:xfrm>
            <a:off x="2401325" y="3229430"/>
            <a:ext cx="7784075" cy="1190170"/>
          </a:xfr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dirty="0" smtClean="0">
                <a:solidFill>
                  <a:schemeClr val="tx1">
                    <a:lumMod val="75000"/>
                    <a:lumOff val="25000"/>
                  </a:schemeClr>
                </a:solidFill>
                <a:latin typeface="Segoe UI"/>
                <a:cs typeface="Segoe UI"/>
              </a:defRPr>
            </a:lvl1pPr>
          </a:lstStyle>
          <a:p>
            <a:pPr marL="0" lvl="0"/>
            <a:r>
              <a:rPr lang="en-US" smtClean="0"/>
              <a:t>Click to edit Master text styles</a:t>
            </a:r>
          </a:p>
        </p:txBody>
      </p:sp>
      <p:sp>
        <p:nvSpPr>
          <p:cNvPr id="26" name="Text Placeholder 23"/>
          <p:cNvSpPr>
            <a:spLocks noGrp="1"/>
          </p:cNvSpPr>
          <p:nvPr>
            <p:ph type="body" sz="quarter" idx="15"/>
          </p:nvPr>
        </p:nvSpPr>
        <p:spPr>
          <a:xfrm>
            <a:off x="2401325" y="4419600"/>
            <a:ext cx="7784075" cy="1205138"/>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10" name="Rectangle 9"/>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1" name="Rectangle 10"/>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2" name="Picture 11"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13" name="Picture 12"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2" name="Title 1"/>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278649925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spTree>
      <p:nvGrpSpPr>
        <p:cNvPr id="1" name=""/>
        <p:cNvGrpSpPr/>
        <p:nvPr/>
      </p:nvGrpSpPr>
      <p:grpSpPr>
        <a:xfrm>
          <a:off x="0" y="0"/>
          <a:ext cx="0" cy="0"/>
          <a:chOff x="0" y="0"/>
          <a:chExt cx="0" cy="0"/>
        </a:xfrm>
      </p:grpSpPr>
      <p:sp>
        <p:nvSpPr>
          <p:cNvPr id="24" name="Text Placeholder 23"/>
          <p:cNvSpPr>
            <a:spLocks noGrp="1"/>
          </p:cNvSpPr>
          <p:nvPr>
            <p:ph type="body" sz="quarter" idx="13"/>
          </p:nvPr>
        </p:nvSpPr>
        <p:spPr>
          <a:xfrm>
            <a:off x="1492350" y="1727199"/>
            <a:ext cx="8680351" cy="1416049"/>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3" name="Rectangle 2"/>
          <p:cNvSpPr/>
          <p:nvPr/>
        </p:nvSpPr>
        <p:spPr>
          <a:xfrm>
            <a:off x="1371602" y="1714499"/>
            <a:ext cx="120749" cy="1416049"/>
          </a:xfrm>
          <a:prstGeom prst="rect">
            <a:avLst/>
          </a:prstGeom>
          <a:solidFill>
            <a:srgbClr val="FF6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 Placeholder 23"/>
          <p:cNvSpPr>
            <a:spLocks noGrp="1"/>
          </p:cNvSpPr>
          <p:nvPr>
            <p:ph type="body" sz="quarter" idx="14"/>
          </p:nvPr>
        </p:nvSpPr>
        <p:spPr>
          <a:xfrm>
            <a:off x="1492351" y="3295649"/>
            <a:ext cx="8680349" cy="1428751"/>
          </a:xfr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dirty="0" smtClean="0">
                <a:solidFill>
                  <a:schemeClr val="tx1">
                    <a:lumMod val="75000"/>
                    <a:lumOff val="25000"/>
                  </a:schemeClr>
                </a:solidFill>
                <a:latin typeface="Segoe UI"/>
                <a:cs typeface="Segoe UI"/>
              </a:defRPr>
            </a:lvl1pPr>
          </a:lstStyle>
          <a:p>
            <a:pPr marL="0" lvl="0"/>
            <a:r>
              <a:rPr lang="en-US" smtClean="0"/>
              <a:t>Click to edit Master text styles</a:t>
            </a:r>
          </a:p>
        </p:txBody>
      </p:sp>
      <p:sp>
        <p:nvSpPr>
          <p:cNvPr id="26" name="Text Placeholder 23"/>
          <p:cNvSpPr>
            <a:spLocks noGrp="1"/>
          </p:cNvSpPr>
          <p:nvPr>
            <p:ph type="body" sz="quarter" idx="15"/>
          </p:nvPr>
        </p:nvSpPr>
        <p:spPr>
          <a:xfrm>
            <a:off x="1492351" y="4864099"/>
            <a:ext cx="8680349" cy="1320801"/>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10" name="Rectangle 9"/>
          <p:cNvSpPr/>
          <p:nvPr/>
        </p:nvSpPr>
        <p:spPr>
          <a:xfrm>
            <a:off x="1371602" y="3295649"/>
            <a:ext cx="120749" cy="14287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371602" y="4864099"/>
            <a:ext cx="120749" cy="13208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3" name="Rectangle 12"/>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4" name="Picture 13"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15" name="Picture 14"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932454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0" name="Rectangle 19"/>
          <p:cNvSpPr/>
          <p:nvPr/>
        </p:nvSpPr>
        <p:spPr>
          <a:xfrm>
            <a:off x="-278" y="2481701"/>
            <a:ext cx="12189104" cy="18982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nvGrpSpPr>
          <p:cNvPr id="40" name="Demo Logo"/>
          <p:cNvGrpSpPr/>
          <p:nvPr/>
        </p:nvGrpSpPr>
        <p:grpSpPr>
          <a:xfrm>
            <a:off x="1055846" y="2705861"/>
            <a:ext cx="1861947" cy="1490466"/>
            <a:chOff x="792091" y="1833531"/>
            <a:chExt cx="1396824" cy="1117850"/>
          </a:xfrm>
        </p:grpSpPr>
        <p:sp>
          <p:nvSpPr>
            <p:cNvPr id="18" name="Rounded Rectangle 29"/>
            <p:cNvSpPr/>
            <p:nvPr/>
          </p:nvSpPr>
          <p:spPr bwMode="black">
            <a:xfrm>
              <a:off x="1323039" y="1833531"/>
              <a:ext cx="334928" cy="682044"/>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78" fontAlgn="base">
                <a:spcBef>
                  <a:spcPct val="0"/>
                </a:spcBef>
                <a:spcAft>
                  <a:spcPct val="0"/>
                </a:spcAft>
              </a:pPr>
              <a:endParaRPr lang="en-US" sz="1866"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792091" y="2512896"/>
              <a:ext cx="1396824" cy="438485"/>
            </a:xfrm>
            <a:prstGeom prst="rect">
              <a:avLst/>
            </a:prstGeom>
            <a:noFill/>
          </p:spPr>
          <p:txBody>
            <a:bodyPr wrap="square" rtlCol="0">
              <a:spAutoFit/>
            </a:bodyPr>
            <a:lstStyle/>
            <a:p>
              <a:pPr algn="ctr"/>
              <a:r>
                <a:rPr lang="en-US" sz="3199" dirty="0" smtClean="0">
                  <a:solidFill>
                    <a:schemeClr val="accent6"/>
                  </a:solidFill>
                </a:rPr>
                <a:t>DEMO</a:t>
              </a:r>
              <a:endParaRPr lang="en-US" sz="3199" dirty="0">
                <a:solidFill>
                  <a:schemeClr val="accent6"/>
                </a:solidFill>
              </a:endParaRPr>
            </a:p>
          </p:txBody>
        </p:sp>
      </p:grpSp>
      <p:grpSp>
        <p:nvGrpSpPr>
          <p:cNvPr id="31" name="Slate"/>
          <p:cNvGrpSpPr/>
          <p:nvPr/>
        </p:nvGrpSpPr>
        <p:grpSpPr>
          <a:xfrm>
            <a:off x="-1114" y="2226990"/>
            <a:ext cx="3864784" cy="2404023"/>
            <a:chOff x="3257078" y="1677353"/>
            <a:chExt cx="6940296" cy="4315968"/>
          </a:xfrm>
        </p:grpSpPr>
        <p:sp>
          <p:nvSpPr>
            <p:cNvPr id="32" name="Slate Frame"/>
            <p:cNvSpPr/>
            <p:nvPr/>
          </p:nvSpPr>
          <p:spPr>
            <a:xfrm>
              <a:off x="3257078" y="1677353"/>
              <a:ext cx="6940296" cy="4315968"/>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3" name="Slate Bezel"/>
            <p:cNvSpPr/>
            <p:nvPr/>
          </p:nvSpPr>
          <p:spPr>
            <a:xfrm>
              <a:off x="3279938" y="1700212"/>
              <a:ext cx="6893101" cy="4265641"/>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4" name="Camera Bezel"/>
            <p:cNvSpPr/>
            <p:nvPr/>
          </p:nvSpPr>
          <p:spPr>
            <a:xfrm>
              <a:off x="6668769" y="1840865"/>
              <a:ext cx="76201" cy="76200"/>
            </a:xfrm>
            <a:prstGeom prst="ellipse">
              <a:avLst/>
            </a:prstGeom>
            <a:solidFill>
              <a:srgbClr val="000000"/>
            </a:solidFill>
            <a:ln w="3175">
              <a:solidFill>
                <a:srgbClr val="5D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35" name="Lense"/>
            <p:cNvSpPr/>
            <p:nvPr/>
          </p:nvSpPr>
          <p:spPr>
            <a:xfrm>
              <a:off x="6684009" y="1856105"/>
              <a:ext cx="45720" cy="45720"/>
            </a:xfrm>
            <a:prstGeom prst="ellipse">
              <a:avLst/>
            </a:prstGeom>
            <a:gradFill flip="none" rotWithShape="1">
              <a:gsLst>
                <a:gs pos="0">
                  <a:schemeClr val="tx2">
                    <a:shade val="30000"/>
                    <a:satMod val="115000"/>
                    <a:lumMod val="0"/>
                  </a:schemeClr>
                </a:gs>
                <a:gs pos="77000">
                  <a:schemeClr val="tx2">
                    <a:shade val="100000"/>
                    <a:satMod val="115000"/>
                    <a:lumMod val="47000"/>
                  </a:schemeClr>
                </a:gs>
              </a:gsLst>
              <a:path path="circle">
                <a:fillToRect t="100000" r="100000"/>
              </a:path>
              <a:tileRect l="-100000" b="-100000"/>
            </a:gradFill>
            <a:ln w="3175">
              <a:solidFill>
                <a:srgbClr val="A7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36" name="Start Button"/>
            <p:cNvSpPr>
              <a:spLocks noChangeAspect="1"/>
            </p:cNvSpPr>
            <p:nvPr/>
          </p:nvSpPr>
          <p:spPr>
            <a:xfrm>
              <a:off x="6624972" y="5627029"/>
              <a:ext cx="201997" cy="202271"/>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dirty="0">
                <a:solidFill>
                  <a:schemeClr val="accent1"/>
                </a:solidFill>
              </a:endParaRPr>
            </a:p>
          </p:txBody>
        </p:sp>
        <p:sp>
          <p:nvSpPr>
            <p:cNvPr id="37" name="Screen Glare"/>
            <p:cNvSpPr/>
            <p:nvPr/>
          </p:nvSpPr>
          <p:spPr>
            <a:xfrm>
              <a:off x="3261532" y="1700211"/>
              <a:ext cx="6893102" cy="4265641"/>
            </a:xfrm>
            <a:custGeom>
              <a:avLst/>
              <a:gdLst>
                <a:gd name="connsiteX0" fmla="*/ 93974 w 6893101"/>
                <a:gd name="connsiteY0" fmla="*/ 0 h 4265641"/>
                <a:gd name="connsiteX1" fmla="*/ 6799131 w 6893101"/>
                <a:gd name="connsiteY1" fmla="*/ 0 h 4265641"/>
                <a:gd name="connsiteX2" fmla="*/ 6893101 w 6893101"/>
                <a:gd name="connsiteY2" fmla="*/ 93970 h 4265641"/>
                <a:gd name="connsiteX3" fmla="*/ 6893101 w 6893101"/>
                <a:gd name="connsiteY3" fmla="*/ 4171671 h 4265641"/>
                <a:gd name="connsiteX4" fmla="*/ 6799131 w 6893101"/>
                <a:gd name="connsiteY4" fmla="*/ 4265641 h 4265641"/>
                <a:gd name="connsiteX5" fmla="*/ 93974 w 6893101"/>
                <a:gd name="connsiteY5" fmla="*/ 4265641 h 4265641"/>
                <a:gd name="connsiteX6" fmla="*/ 0 w 6893101"/>
                <a:gd name="connsiteY6" fmla="*/ 4171671 h 4265641"/>
                <a:gd name="connsiteX7" fmla="*/ 0 w 6893101"/>
                <a:gd name="connsiteY7" fmla="*/ 93970 h 4265641"/>
                <a:gd name="connsiteX8" fmla="*/ 93974 w 6893101"/>
                <a:gd name="connsiteY8"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3101" h="4265641">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gradFill>
              <a:gsLst>
                <a:gs pos="76000">
                  <a:srgbClr val="FFFFFF">
                    <a:alpha val="5000"/>
                  </a:srgbClr>
                </a:gs>
                <a:gs pos="61000">
                  <a:srgbClr val="FDFEFF">
                    <a:alpha val="5000"/>
                  </a:srgbClr>
                </a:gs>
                <a:gs pos="0">
                  <a:schemeClr val="accent1">
                    <a:lumMod val="5000"/>
                    <a:lumOff val="95000"/>
                    <a:alpha val="0"/>
                  </a:schemeClr>
                </a:gs>
                <a:gs pos="69000">
                  <a:schemeClr val="bg1">
                    <a:alpha val="20000"/>
                  </a:schemeClr>
                </a:gs>
                <a:gs pos="100000">
                  <a:schemeClr val="bg1">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pic>
        <p:nvPicPr>
          <p:cNvPr id="39" name="DevUnleashed Logo"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400" y="6421719"/>
            <a:ext cx="1495425" cy="297579"/>
          </a:xfrm>
          <a:prstGeom prst="rect">
            <a:avLst/>
          </a:prstGeom>
        </p:spPr>
      </p:pic>
      <p:sp>
        <p:nvSpPr>
          <p:cNvPr id="44" name="Title 1"/>
          <p:cNvSpPr>
            <a:spLocks noGrp="1"/>
          </p:cNvSpPr>
          <p:nvPr>
            <p:ph type="title" hasCustomPrompt="1"/>
          </p:nvPr>
        </p:nvSpPr>
        <p:spPr>
          <a:xfrm>
            <a:off x="3873919" y="2481701"/>
            <a:ext cx="8314906" cy="1898292"/>
          </a:xfrm>
        </p:spPr>
        <p:txBody>
          <a:bodyPr lIns="45720" tIns="45720" rIns="45720" bIns="45720" anchor="ctr" anchorCtr="0">
            <a:normAutofit/>
          </a:bodyPr>
          <a:lstStyle>
            <a:lvl1pPr algn="l">
              <a:defRPr sz="5865" spc="-151" baseline="0"/>
            </a:lvl1pPr>
          </a:lstStyle>
          <a:p>
            <a:r>
              <a:rPr lang="en-US" dirty="0" smtClean="0"/>
              <a:t>Click to edit title style</a:t>
            </a:r>
            <a:endParaRPr lang="en-US" dirty="0"/>
          </a:p>
        </p:txBody>
      </p:sp>
    </p:spTree>
    <p:extLst>
      <p:ext uri="{BB962C8B-B14F-4D97-AF65-F5344CB8AC3E}">
        <p14:creationId xmlns:p14="http://schemas.microsoft.com/office/powerpoint/2010/main" val="3861748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with Logo">
    <p:spTree>
      <p:nvGrpSpPr>
        <p:cNvPr id="1" name=""/>
        <p:cNvGrpSpPr/>
        <p:nvPr/>
      </p:nvGrpSpPr>
      <p:grpSpPr>
        <a:xfrm>
          <a:off x="0" y="0"/>
          <a:ext cx="0" cy="0"/>
          <a:chOff x="0" y="0"/>
          <a:chExt cx="0" cy="0"/>
        </a:xfrm>
      </p:grpSpPr>
      <p:pic>
        <p:nvPicPr>
          <p:cNvPr id="8" name="Picture 7"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Tree>
    <p:extLst>
      <p:ext uri="{BB962C8B-B14F-4D97-AF65-F5344CB8AC3E}">
        <p14:creationId xmlns:p14="http://schemas.microsoft.com/office/powerpoint/2010/main" val="174971410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4839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038257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Gray Bar with Logo">
    <p:spTree>
      <p:nvGrpSpPr>
        <p:cNvPr id="1" name=""/>
        <p:cNvGrpSpPr/>
        <p:nvPr/>
      </p:nvGrpSpPr>
      <p:grpSpPr>
        <a:xfrm>
          <a:off x="0" y="0"/>
          <a:ext cx="0" cy="0"/>
          <a:chOff x="0" y="0"/>
          <a:chExt cx="0" cy="0"/>
        </a:xfrm>
      </p:grpSpPr>
      <p:pic>
        <p:nvPicPr>
          <p:cNvPr id="2" name="Picture 1"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3" name="Rectangle 2"/>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48650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Gray Bar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12433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Bar with Logo">
    <p:spTree>
      <p:nvGrpSpPr>
        <p:cNvPr id="1" name=""/>
        <p:cNvGrpSpPr/>
        <p:nvPr/>
      </p:nvGrpSpPr>
      <p:grpSpPr>
        <a:xfrm>
          <a:off x="0" y="0"/>
          <a:ext cx="0" cy="0"/>
          <a:chOff x="0" y="0"/>
          <a:chExt cx="0" cy="0"/>
        </a:xfrm>
      </p:grpSpPr>
      <p:pic>
        <p:nvPicPr>
          <p:cNvPr id="2" name="Picture 1"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5" name="Rectangle 4"/>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6" name="Picture 5" descr="Orange-bracket.png"/>
          <p:cNvPicPr>
            <a:picLocks noChangeAspect="1"/>
          </p:cNvPicPr>
          <p:nvPr/>
        </p:nvPicPr>
        <p:blipFill>
          <a:blip r:embed="rId13"/>
          <a:stretch>
            <a:fillRect/>
          </a:stretch>
        </p:blipFill>
        <p:spPr>
          <a:xfrm>
            <a:off x="829552" y="463029"/>
            <a:ext cx="403414" cy="1053186"/>
          </a:xfrm>
          <a:prstGeom prst="rect">
            <a:avLst/>
          </a:prstGeom>
        </p:spPr>
      </p:pic>
      <p:sp>
        <p:nvSpPr>
          <p:cNvPr id="8" name="Title 7"/>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312286997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Bar no Logo">
    <p:spTree>
      <p:nvGrpSpPr>
        <p:cNvPr id="1" name=""/>
        <p:cNvGrpSpPr/>
        <p:nvPr/>
      </p:nvGrpSpPr>
      <p:grpSpPr>
        <a:xfrm>
          <a:off x="0" y="0"/>
          <a:ext cx="0" cy="0"/>
          <a:chOff x="0" y="0"/>
          <a:chExt cx="0" cy="0"/>
        </a:xfrm>
      </p:grpSpPr>
      <p:sp>
        <p:nvSpPr>
          <p:cNvPr id="5" name="Rectangle 4"/>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6" name="Picture 5" descr="Orange-bracket.png"/>
          <p:cNvPicPr>
            <a:picLocks noChangeAspect="1"/>
          </p:cNvPicPr>
          <p:nvPr/>
        </p:nvPicPr>
        <p:blipFill>
          <a:blip r:embed="rId2"/>
          <a:stretch>
            <a:fillRect/>
          </a:stretch>
        </p:blipFill>
        <p:spPr>
          <a:xfrm>
            <a:off x="829552" y="463029"/>
            <a:ext cx="403414" cy="1053186"/>
          </a:xfrm>
          <a:prstGeom prst="rect">
            <a:avLst/>
          </a:prstGeom>
        </p:spPr>
      </p:pic>
      <p:sp>
        <p:nvSpPr>
          <p:cNvPr id="8" name="Title 7"/>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121415796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hank You (Custom)">
    <p:bg>
      <p:bgRef idx="1001">
        <a:schemeClr val="bg2"/>
      </p:bgRef>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9601" y="2870200"/>
            <a:ext cx="6438900" cy="1143000"/>
          </a:xfrm>
          <a:prstGeom prst="rect">
            <a:avLst/>
          </a:prstGeom>
        </p:spPr>
        <p:txBody>
          <a:bodyPr vert="horz"/>
          <a:lstStyle>
            <a:lvl1pPr marL="107950" indent="6350">
              <a:defRPr sz="4800">
                <a:solidFill>
                  <a:srgbClr val="FFFFFF"/>
                </a:solidFill>
              </a:defRPr>
            </a:lvl1pPr>
          </a:lstStyle>
          <a:p>
            <a:r>
              <a:rPr lang="en-US" dirty="0" smtClean="0"/>
              <a:t>Thank you.</a:t>
            </a:r>
            <a:endParaRPr lang="en-US" dirty="0"/>
          </a:p>
        </p:txBody>
      </p:sp>
      <p:pic>
        <p:nvPicPr>
          <p:cNvPr id="4" name="Picture 3"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10286999" y="3292911"/>
            <a:ext cx="1495425" cy="297578"/>
          </a:xfrm>
          <a:prstGeom prst="rect">
            <a:avLst/>
          </a:prstGeom>
        </p:spPr>
      </p:pic>
      <p:pic>
        <p:nvPicPr>
          <p:cNvPr id="5" name="Picture 4" descr="Orange-bracket.png"/>
          <p:cNvPicPr>
            <a:picLocks noChangeAspect="1"/>
          </p:cNvPicPr>
          <p:nvPr/>
        </p:nvPicPr>
        <p:blipFill>
          <a:blip r:embed="rId4"/>
          <a:stretch>
            <a:fillRect/>
          </a:stretch>
        </p:blipFill>
        <p:spPr>
          <a:xfrm>
            <a:off x="371598" y="2705100"/>
            <a:ext cx="551647" cy="1440174"/>
          </a:xfrm>
          <a:prstGeom prst="rect">
            <a:avLst/>
          </a:prstGeom>
        </p:spPr>
      </p:pic>
    </p:spTree>
    <p:extLst>
      <p:ext uri="{BB962C8B-B14F-4D97-AF65-F5344CB8AC3E}">
        <p14:creationId xmlns:p14="http://schemas.microsoft.com/office/powerpoint/2010/main" val="9439016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6885572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37291591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3937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777119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69208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32201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89512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193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03532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60"/>
          </a:xfrm>
          <a:prstGeom prst="rect">
            <a:avLst/>
          </a:prstGeom>
          <a:noFill/>
          <a:ln w="12700">
            <a:noFill/>
            <a:miter lim="800000"/>
            <a:headEnd type="none" w="sm" len="sm"/>
            <a:tailEnd type="none" w="sm" len="sm"/>
          </a:ln>
          <a:effectLst/>
        </p:spPr>
        <p:txBody>
          <a:bodyPr vert="horz" wrap="square" lIns="91402" tIns="45701" rIns="91402" bIns="45701" numCol="1" anchor="t" anchorCtr="0" compatLnSpc="1">
            <a:prstTxWarp prst="textNoShape">
              <a:avLst/>
            </a:prstTxWarp>
            <a:spAutoFit/>
          </a:bodyPr>
          <a:lstStyle/>
          <a:p>
            <a:pPr algn="ctr" defTabSz="91387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7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696517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727768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66639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84631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36596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2" r:id="rId36"/>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12337" y="1790700"/>
            <a:ext cx="10385583" cy="4581678"/>
          </a:xfrm>
          <a:prstGeom prst="rect">
            <a:avLst/>
          </a:prstGeom>
        </p:spPr>
        <p:txBody>
          <a:bodyPr vert="horz" lIns="18288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Placeholder 10"/>
          <p:cNvSpPr>
            <a:spLocks noGrp="1"/>
          </p:cNvSpPr>
          <p:nvPr>
            <p:ph type="title"/>
          </p:nvPr>
        </p:nvSpPr>
        <p:spPr>
          <a:xfrm>
            <a:off x="609600" y="376238"/>
            <a:ext cx="10969625"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1591046574"/>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Lst>
  <p:transition>
    <p:fade/>
  </p:transition>
  <p:timing>
    <p:tnLst>
      <p:par>
        <p:cTn id="1" dur="indefinite" restart="never" nodeType="tmRoot"/>
      </p:par>
    </p:tnLst>
  </p:timing>
  <p:txStyles>
    <p:titleStyle>
      <a:lvl1pPr marL="514350" indent="91440" algn="l" defTabSz="457200" rtl="0" eaLnBrk="1" latinLnBrk="0" hangingPunct="1">
        <a:spcBef>
          <a:spcPct val="0"/>
        </a:spcBef>
        <a:buNone/>
        <a:defRPr sz="3200" kern="1200">
          <a:solidFill>
            <a:schemeClr val="bg1"/>
          </a:solidFill>
          <a:latin typeface="+mj-lt"/>
          <a:ea typeface="+mj-ea"/>
          <a:cs typeface="+mj-cs"/>
        </a:defRPr>
      </a:lvl1pPr>
    </p:titleStyle>
    <p:bodyStyle>
      <a:lvl1pPr marL="171450" indent="-17145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49.png"/><Relationship Id="rId5" Type="http://schemas.microsoft.com/office/2007/relationships/hdphoto" Target="../media/hdphoto1.wdp"/><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3.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51.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12.xml"/><Relationship Id="rId5" Type="http://schemas.openxmlformats.org/officeDocument/2006/relationships/tags" Target="../tags/tag4.xml"/><Relationship Id="rId15" Type="http://schemas.openxmlformats.org/officeDocument/2006/relationships/image" Target="../media/image50.emf"/><Relationship Id="rId10" Type="http://schemas.openxmlformats.org/officeDocument/2006/relationships/slideLayout" Target="../slideLayouts/slideLayout49.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microsoft.com/office/2007/relationships/hdphoto" Target="../media/hdphoto3.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51.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50.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58.xml"/><Relationship Id="rId6" Type="http://schemas.microsoft.com/office/2007/relationships/hdphoto" Target="../media/hdphoto4.wdp"/><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32.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0.png"/><Relationship Id="rId5" Type="http://schemas.openxmlformats.org/officeDocument/2006/relationships/notesSlide" Target="../notesSlides/notesSlide17.xml"/><Relationship Id="rId4"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notesSlide" Target="../notesSlides/notesSlide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slideLayout" Target="../slideLayouts/slideLayout58.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6" Type="http://schemas.openxmlformats.org/officeDocument/2006/relationships/notesSlide" Target="../notesSlides/notesSlide20.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Layout" Target="../slideLayouts/slideLayout58.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58.xml"/><Relationship Id="rId5" Type="http://schemas.openxmlformats.org/officeDocument/2006/relationships/image" Target="../media/image32.emf"/><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41.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8.xml"/><Relationship Id="rId1" Type="http://schemas.openxmlformats.org/officeDocument/2006/relationships/tags" Target="../tags/tag50.xml"/><Relationship Id="rId5" Type="http://schemas.openxmlformats.org/officeDocument/2006/relationships/image" Target="../media/image32.emf"/><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58.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18" Type="http://schemas.openxmlformats.org/officeDocument/2006/relationships/image" Target="../media/image50.emf"/><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oleObject" Target="../embeddings/oleObject3.bin"/><Relationship Id="rId2" Type="http://schemas.openxmlformats.org/officeDocument/2006/relationships/tags" Target="../tags/tag51.xml"/><Relationship Id="rId16" Type="http://schemas.openxmlformats.org/officeDocument/2006/relationships/notesSlide" Target="../notesSlides/notesSlide29.xml"/><Relationship Id="rId1" Type="http://schemas.openxmlformats.org/officeDocument/2006/relationships/vmlDrawing" Target="../drawings/vmlDrawing3.v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5" Type="http://schemas.openxmlformats.org/officeDocument/2006/relationships/slideLayout" Target="../slideLayouts/slideLayout58.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8.xml"/><Relationship Id="rId1" Type="http://schemas.openxmlformats.org/officeDocument/2006/relationships/tags" Target="../tags/tag64.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52.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58.xml"/><Relationship Id="rId6" Type="http://schemas.microsoft.com/office/2007/relationships/hdphoto" Target="../media/hdphoto6.wdp"/><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4.xml"/><Relationship Id="rId4" Type="http://schemas.openxmlformats.org/officeDocument/2006/relationships/hyperlink" Target="http://www.surveymonkey.com/s/azureunleash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image" Target="../media/image33.png"/><Relationship Id="rId5" Type="http://schemas.openxmlformats.org/officeDocument/2006/relationships/image" Target="../media/image32.emf"/><Relationship Id="rId4" Type="http://schemas.openxmlformats.org/officeDocument/2006/relationships/image" Target="../media/image31.emf"/></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upport.microsoft.com/kb/2721672" TargetMode="External"/><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image" Target="../media/image46.png"/><Relationship Id="rId5" Type="http://schemas.openxmlformats.org/officeDocument/2006/relationships/image" Target="../media/image37.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5840" y="3945700"/>
            <a:ext cx="8308458" cy="1803746"/>
          </a:xfrm>
        </p:spPr>
        <p:txBody>
          <a:bodyPr>
            <a:normAutofit fontScale="90000"/>
          </a:bodyPr>
          <a:lstStyle/>
          <a:p>
            <a:r>
              <a:rPr lang="en-US" dirty="0" smtClean="0"/>
              <a:t>Windows Azure Virtual Machines</a:t>
            </a:r>
            <a:endParaRPr lang="en-US" dirty="0"/>
          </a:p>
        </p:txBody>
      </p:sp>
    </p:spTree>
    <p:extLst>
      <p:ext uri="{BB962C8B-B14F-4D97-AF65-F5344CB8AC3E}">
        <p14:creationId xmlns:p14="http://schemas.microsoft.com/office/powerpoint/2010/main" val="373666473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631187" y="5696636"/>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2216622896"/>
              </p:ext>
            </p:extLst>
          </p:nvPr>
        </p:nvGraphicFramePr>
        <p:xfrm>
          <a:off x="1665807" y="1661151"/>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8638"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Linux Offering</a:t>
            </a:r>
            <a:endParaRPr lang="en-US" sz="5400" dirty="0"/>
          </a:p>
        </p:txBody>
      </p:sp>
      <p:sp>
        <p:nvSpPr>
          <p:cNvPr id="13" name="Freeform 84"/>
          <p:cNvSpPr>
            <a:spLocks noEditPoints="1"/>
          </p:cNvSpPr>
          <p:nvPr/>
        </p:nvSpPr>
        <p:spPr bwMode="black">
          <a:xfrm>
            <a:off x="10152544" y="4786684"/>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840115" y="1877027"/>
            <a:ext cx="1860384" cy="1688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871275" y="1877027"/>
            <a:ext cx="1860653" cy="1688010"/>
            <a:chOff x="2403412" y="2407922"/>
            <a:chExt cx="2117780" cy="1921279"/>
          </a:xfrm>
        </p:grpSpPr>
        <p:sp>
          <p:nvSpPr>
            <p:cNvPr id="9" name="Rectangle 8"/>
            <p:cNvSpPr/>
            <p:nvPr/>
          </p:nvSpPr>
          <p:spPr bwMode="auto">
            <a:xfrm>
              <a:off x="2403412" y="2407922"/>
              <a:ext cx="2117780" cy="1921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902704" y="1876947"/>
            <a:ext cx="1860653" cy="1688191"/>
            <a:chOff x="2179904" y="3818588"/>
            <a:chExt cx="2682240" cy="2453640"/>
          </a:xfrm>
        </p:grpSpPr>
        <p:sp>
          <p:nvSpPr>
            <p:cNvPr id="8" name="Rectangle 7"/>
            <p:cNvSpPr/>
            <p:nvPr/>
          </p:nvSpPr>
          <p:spPr bwMode="auto">
            <a:xfrm>
              <a:off x="2179904" y="3818588"/>
              <a:ext cx="2682240" cy="2453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801125" y="3818051"/>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801125" y="4470095"/>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801125" y="5122139"/>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801125" y="5774183"/>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6934134" y="1876947"/>
            <a:ext cx="1860653" cy="1688191"/>
            <a:chOff x="7117661" y="2407819"/>
            <a:chExt cx="2117780" cy="1921484"/>
          </a:xfrm>
        </p:grpSpPr>
        <p:sp>
          <p:nvSpPr>
            <p:cNvPr id="10" name="Rectangle 9"/>
            <p:cNvSpPr/>
            <p:nvPr/>
          </p:nvSpPr>
          <p:spPr bwMode="auto">
            <a:xfrm>
              <a:off x="7117661" y="2407819"/>
              <a:ext cx="2117780" cy="1921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331552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1"/>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Virtual Machines and Cloud Services</a:t>
            </a:r>
            <a:endParaRPr lang="en-US" dirty="0"/>
          </a:p>
        </p:txBody>
      </p:sp>
    </p:spTree>
    <p:extLst>
      <p:ext uri="{BB962C8B-B14F-4D97-AF65-F5344CB8AC3E}">
        <p14:creationId xmlns:p14="http://schemas.microsoft.com/office/powerpoint/2010/main" val="389596250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634" y="1959616"/>
            <a:ext cx="3004923" cy="3342453"/>
          </a:xfrm>
          <a:prstGeom prst="rect">
            <a:avLst/>
          </a:prstGeom>
          <a:noFill/>
        </p:spPr>
        <p:txBody>
          <a:bodyPr wrap="square" lIns="182880" tIns="146304" rIns="182880" bIns="146304" rtlCol="0">
            <a:spAutoFit/>
          </a:bodyPr>
          <a:lstStyle/>
          <a:p>
            <a:pPr defTabSz="1218987">
              <a:spcBef>
                <a:spcPts val="600"/>
              </a:spcBef>
            </a:pPr>
            <a:r>
              <a:rPr lang="en-US" dirty="0" smtClean="0">
                <a:solidFill>
                  <a:srgbClr val="00188F"/>
                </a:solidFill>
              </a:rPr>
              <a:t>Cloud Service is a…</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Service Model</a:t>
            </a:r>
          </a:p>
          <a:p>
            <a:pPr defTabSz="1218987">
              <a:spcBef>
                <a:spcPts val="600"/>
              </a:spcBef>
            </a:pPr>
            <a:r>
              <a:rPr lang="en-US" dirty="0">
                <a:gradFill>
                  <a:gsLst>
                    <a:gs pos="2917">
                      <a:srgbClr val="505050"/>
                    </a:gs>
                    <a:gs pos="30000">
                      <a:srgbClr val="505050"/>
                    </a:gs>
                  </a:gsLst>
                  <a:lin ang="5400000" scaled="0"/>
                </a:gradFill>
              </a:rPr>
              <a:t>	</a:t>
            </a:r>
            <a:r>
              <a:rPr lang="en-US" dirty="0" smtClean="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2334598"/>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2085"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0" y="100296"/>
            <a:ext cx="10969625" cy="1055688"/>
          </a:xfrm>
        </p:spPr>
        <p:txBody>
          <a:bodyPr>
            <a:normAutofit fontScale="90000"/>
          </a:bodyPr>
          <a:lstStyle/>
          <a:p>
            <a:r>
              <a:rPr lang="en-US" sz="5400" dirty="0" smtClean="0">
                <a:solidFill>
                  <a:schemeClr val="accent5"/>
                </a:solidFill>
              </a:rPr>
              <a:t>Cloud Services, Roles, and Instances</a:t>
            </a:r>
            <a:endParaRPr lang="en-US" sz="4000" dirty="0">
              <a:solidFill>
                <a:schemeClr val="accent5"/>
              </a:solidFill>
            </a:endParaRPr>
          </a:p>
        </p:txBody>
      </p:sp>
      <p:sp>
        <p:nvSpPr>
          <p:cNvPr id="11" name="TextBox 10"/>
          <p:cNvSpPr txBox="1"/>
          <p:nvPr/>
        </p:nvSpPr>
        <p:spPr>
          <a:xfrm rot="16200000">
            <a:off x="11098865"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39513" y="2851592"/>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4060"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39513"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1510" y="1371496"/>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2365967"/>
            <a:ext cx="1256575" cy="1256575"/>
          </a:xfrm>
          <a:prstGeom prst="rect">
            <a:avLst/>
          </a:prstGeom>
        </p:spPr>
      </p:pic>
      <p:sp>
        <p:nvSpPr>
          <p:cNvPr id="35" name="Rectangle 34"/>
          <p:cNvSpPr/>
          <p:nvPr>
            <p:custDataLst>
              <p:tags r:id="rId4"/>
            </p:custDataLst>
          </p:nvPr>
        </p:nvSpPr>
        <p:spPr bwMode="auto">
          <a:xfrm>
            <a:off x="4034729"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2358210"/>
            <a:ext cx="1256575" cy="1256575"/>
          </a:xfrm>
          <a:prstGeom prst="rect">
            <a:avLst/>
          </a:prstGeom>
        </p:spPr>
      </p:pic>
      <p:sp>
        <p:nvSpPr>
          <p:cNvPr id="37" name="Rectangle 36"/>
          <p:cNvSpPr/>
          <p:nvPr>
            <p:custDataLst>
              <p:tags r:id="rId5"/>
            </p:custDataLst>
          </p:nvPr>
        </p:nvSpPr>
        <p:spPr bwMode="auto">
          <a:xfrm>
            <a:off x="6291758"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sp>
        <p:nvSpPr>
          <p:cNvPr id="39" name="Rectangle 38"/>
          <p:cNvSpPr/>
          <p:nvPr>
            <p:custDataLst>
              <p:tags r:id="rId6"/>
            </p:custDataLst>
          </p:nvPr>
        </p:nvSpPr>
        <p:spPr bwMode="auto">
          <a:xfrm>
            <a:off x="8561987"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sp>
        <p:nvSpPr>
          <p:cNvPr id="4" name="TextBox 3"/>
          <p:cNvSpPr txBox="1"/>
          <p:nvPr/>
        </p:nvSpPr>
        <p:spPr>
          <a:xfrm>
            <a:off x="3851511"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WEB ROLE</a:t>
            </a:r>
          </a:p>
        </p:txBody>
      </p:sp>
      <p:sp>
        <p:nvSpPr>
          <p:cNvPr id="45" name="Rectangle 44"/>
          <p:cNvSpPr/>
          <p:nvPr/>
        </p:nvSpPr>
        <p:spPr bwMode="auto">
          <a:xfrm>
            <a:off x="3851510" y="4224112"/>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5218583"/>
            <a:ext cx="1256575" cy="1256575"/>
          </a:xfrm>
          <a:prstGeom prst="rect">
            <a:avLst/>
          </a:prstGeom>
        </p:spPr>
      </p:pic>
      <p:sp>
        <p:nvSpPr>
          <p:cNvPr id="47" name="Rectangle 46"/>
          <p:cNvSpPr/>
          <p:nvPr>
            <p:custDataLst>
              <p:tags r:id="rId7"/>
            </p:custDataLst>
          </p:nvPr>
        </p:nvSpPr>
        <p:spPr bwMode="auto">
          <a:xfrm>
            <a:off x="4034729"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5210826"/>
            <a:ext cx="1256575" cy="1256575"/>
          </a:xfrm>
          <a:prstGeom prst="rect">
            <a:avLst/>
          </a:prstGeom>
        </p:spPr>
      </p:pic>
      <p:sp>
        <p:nvSpPr>
          <p:cNvPr id="49" name="Rectangle 48"/>
          <p:cNvSpPr/>
          <p:nvPr>
            <p:custDataLst>
              <p:tags r:id="rId8"/>
            </p:custDataLst>
          </p:nvPr>
        </p:nvSpPr>
        <p:spPr bwMode="auto">
          <a:xfrm>
            <a:off x="6291758"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5</a:t>
            </a:r>
            <a:endParaRPr lang="en-US" sz="3199" cap="all" dirty="0">
              <a:ln>
                <a:solidFill>
                  <a:srgbClr val="FFFFFF">
                    <a:alpha val="0"/>
                  </a:srgbClr>
                </a:solidFill>
              </a:ln>
              <a:solidFill>
                <a:srgbClr val="00188F"/>
              </a:solidFill>
            </a:endParaRP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5187214"/>
            <a:ext cx="1256575" cy="1256575"/>
          </a:xfrm>
          <a:prstGeom prst="rect">
            <a:avLst/>
          </a:prstGeom>
        </p:spPr>
      </p:pic>
      <p:sp>
        <p:nvSpPr>
          <p:cNvPr id="51" name="Rectangle 50"/>
          <p:cNvSpPr/>
          <p:nvPr>
            <p:custDataLst>
              <p:tags r:id="rId9"/>
            </p:custDataLst>
          </p:nvPr>
        </p:nvSpPr>
        <p:spPr bwMode="auto">
          <a:xfrm>
            <a:off x="8561987"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a:t>
            </a:r>
            <a:endParaRPr lang="en-US" sz="3199" cap="all" dirty="0">
              <a:ln>
                <a:solidFill>
                  <a:srgbClr val="FFFFFF">
                    <a:alpha val="0"/>
                  </a:srgbClr>
                </a:solidFill>
              </a:ln>
              <a:solidFill>
                <a:srgbClr val="00188F"/>
              </a:solidFill>
            </a:endParaRPr>
          </a:p>
        </p:txBody>
      </p:sp>
      <p:sp>
        <p:nvSpPr>
          <p:cNvPr id="52" name="TextBox 51"/>
          <p:cNvSpPr txBox="1"/>
          <p:nvPr/>
        </p:nvSpPr>
        <p:spPr>
          <a:xfrm>
            <a:off x="3851511"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WORKER ROLE</a:t>
            </a:r>
          </a:p>
        </p:txBody>
      </p:sp>
      <p:cxnSp>
        <p:nvCxnSpPr>
          <p:cNvPr id="14" name="Straight Connector 13"/>
          <p:cNvCxnSpPr/>
          <p:nvPr/>
        </p:nvCxnSpPr>
        <p:spPr>
          <a:xfrm>
            <a:off x="9568870" y="3421433"/>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6106" y="3450081"/>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8252" y="3450081"/>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2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50"/>
                                        <p:tgtEl>
                                          <p:spTgt spid="38"/>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50"/>
                                        <p:tgtEl>
                                          <p:spTgt spid="4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250"/>
                                        <p:tgtEl>
                                          <p:spTgt spid="48"/>
                                        </p:tgtEl>
                                      </p:cBhvr>
                                    </p:animEffect>
                                  </p:childTnLst>
                                </p:cTn>
                              </p:par>
                            </p:childTnLst>
                          </p:cTn>
                        </p:par>
                        <p:par>
                          <p:cTn id="48" fill="hold">
                            <p:stCondLst>
                              <p:cond delay="1750"/>
                            </p:stCondLst>
                            <p:childTnLst>
                              <p:par>
                                <p:cTn id="49" presetID="10" presetClass="entr" presetSubtype="0"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3109"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0" y="12527"/>
            <a:ext cx="10969625" cy="1833880"/>
          </a:xfrm>
        </p:spPr>
        <p:txBody>
          <a:bodyPr>
            <a:normAutofit fontScale="90000"/>
          </a:bodyPr>
          <a:lstStyle/>
          <a:p>
            <a:r>
              <a:rPr lang="en-US" sz="5400" dirty="0" smtClean="0">
                <a:solidFill>
                  <a:schemeClr val="accent5"/>
                </a:solidFill>
              </a:rPr>
              <a:t>Cloud Services with Virtual Machines</a:t>
            </a:r>
            <a:r>
              <a:rPr lang="en-US" sz="5400" dirty="0">
                <a:solidFill>
                  <a:schemeClr val="accent5"/>
                </a:solidFill>
              </a:rPr>
              <a:t/>
            </a:r>
            <a:br>
              <a:rPr lang="en-US" sz="5400" dirty="0">
                <a:solidFill>
                  <a:schemeClr val="accent5"/>
                </a:solidFill>
              </a:rPr>
            </a:br>
            <a:r>
              <a:rPr lang="en-US" sz="4000" dirty="0">
                <a:solidFill>
                  <a:schemeClr val="accent5"/>
                </a:solidFill>
              </a:rPr>
              <a:t>Multiple Virtual Machines can be hosted within the same cloud service </a:t>
            </a:r>
          </a:p>
        </p:txBody>
      </p:sp>
      <p:sp>
        <p:nvSpPr>
          <p:cNvPr id="11" name="Freeform 128"/>
          <p:cNvSpPr>
            <a:spLocks noChangeAspect="1"/>
          </p:cNvSpPr>
          <p:nvPr/>
        </p:nvSpPr>
        <p:spPr bwMode="black">
          <a:xfrm>
            <a:off x="5472004" y="2457624"/>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18523"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5440"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38514" y="2232013"/>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38514" y="1881936"/>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a:t>
            </a:r>
            <a:r>
              <a:rPr lang="en-US" sz="2000" dirty="0" smtClean="0">
                <a:solidFill>
                  <a:srgbClr val="505050"/>
                </a:solidFill>
              </a:rPr>
              <a:t>Service</a:t>
            </a:r>
            <a:endParaRPr lang="en-US" sz="2000" dirty="0">
              <a:solidFill>
                <a:srgbClr val="505050"/>
              </a:solidFill>
            </a:endParaRP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3497" y="2895143"/>
            <a:ext cx="1256575" cy="1256575"/>
          </a:xfrm>
          <a:prstGeom prst="rect">
            <a:avLst/>
          </a:prstGeom>
        </p:spPr>
      </p:pic>
      <p:sp>
        <p:nvSpPr>
          <p:cNvPr id="13" name="Rectangle 12"/>
          <p:cNvSpPr/>
          <p:nvPr>
            <p:custDataLst>
              <p:tags r:id="rId4"/>
            </p:custDataLst>
          </p:nvPr>
        </p:nvSpPr>
        <p:spPr bwMode="auto">
          <a:xfrm>
            <a:off x="4608244"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7134" y="2886842"/>
            <a:ext cx="1256575" cy="1256575"/>
          </a:xfrm>
          <a:prstGeom prst="rect">
            <a:avLst/>
          </a:prstGeom>
        </p:spPr>
      </p:pic>
      <p:sp>
        <p:nvSpPr>
          <p:cNvPr id="20" name="Rectangle 19"/>
          <p:cNvSpPr/>
          <p:nvPr>
            <p:custDataLst>
              <p:tags r:id="rId5"/>
            </p:custDataLst>
          </p:nvPr>
        </p:nvSpPr>
        <p:spPr bwMode="auto">
          <a:xfrm>
            <a:off x="6851881"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9695" y="4896963"/>
            <a:ext cx="1256575" cy="1256575"/>
          </a:xfrm>
          <a:prstGeom prst="rect">
            <a:avLst/>
          </a:prstGeom>
        </p:spPr>
      </p:pic>
      <p:sp>
        <p:nvSpPr>
          <p:cNvPr id="30" name="Rectangle 29"/>
          <p:cNvSpPr/>
          <p:nvPr>
            <p:custDataLst>
              <p:tags r:id="rId6"/>
            </p:custDataLst>
          </p:nvPr>
        </p:nvSpPr>
        <p:spPr bwMode="auto">
          <a:xfrm>
            <a:off x="4614442"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9530" y="4896963"/>
            <a:ext cx="1256575" cy="1256575"/>
          </a:xfrm>
          <a:prstGeom prst="rect">
            <a:avLst/>
          </a:prstGeom>
        </p:spPr>
      </p:pic>
      <p:sp>
        <p:nvSpPr>
          <p:cNvPr id="32" name="Rectangle 31"/>
          <p:cNvSpPr/>
          <p:nvPr>
            <p:custDataLst>
              <p:tags r:id="rId7"/>
            </p:custDataLst>
          </p:nvPr>
        </p:nvSpPr>
        <p:spPr bwMode="auto">
          <a:xfrm>
            <a:off x="6864277"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spTree>
    <p:extLst>
      <p:ext uri="{BB962C8B-B14F-4D97-AF65-F5344CB8AC3E}">
        <p14:creationId xmlns:p14="http://schemas.microsoft.com/office/powerpoint/2010/main" val="300362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3296"/>
            <a:ext cx="10969625" cy="1143000"/>
          </a:xfrm>
        </p:spPr>
        <p:txBody>
          <a:bodyPr>
            <a:normAutofit fontScale="90000"/>
          </a:bodyPr>
          <a:lstStyle/>
          <a:p>
            <a:r>
              <a:rPr lang="en-US" sz="5400" dirty="0" smtClean="0">
                <a:solidFill>
                  <a:schemeClr val="accent5"/>
                </a:solidFill>
              </a:rPr>
              <a:t>Multiple Cloud Services Configuration</a:t>
            </a:r>
            <a:endParaRPr lang="en-US" sz="5400" dirty="0">
              <a:solidFill>
                <a:schemeClr val="accent5"/>
              </a:solidFill>
            </a:endParaRPr>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cxnSp>
        <p:nvCxnSpPr>
          <p:cNvPr id="46" name="Elbow Connector 45"/>
          <p:cNvCxnSpPr/>
          <p:nvPr/>
        </p:nvCxnSpPr>
        <p:spPr>
          <a:xfrm flipH="1">
            <a:off x="4890551" y="3629762"/>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5601682"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1</a:t>
            </a:r>
            <a:endParaRPr lang="en-US" sz="1959" dirty="0"/>
          </a:p>
        </p:txBody>
      </p:sp>
      <p:sp>
        <p:nvSpPr>
          <p:cNvPr id="60" name="TextBox 67"/>
          <p:cNvSpPr txBox="1"/>
          <p:nvPr/>
        </p:nvSpPr>
        <p:spPr>
          <a:xfrm>
            <a:off x="7850704"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2</a:t>
            </a:r>
            <a:endParaRPr lang="en-US" sz="1959" dirty="0"/>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6" name="Rectangle 75"/>
          <p:cNvSpPr/>
          <p:nvPr/>
        </p:nvSpPr>
        <p:spPr>
          <a:xfrm>
            <a:off x="3114567" y="1913343"/>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smtClean="0">
                <a:solidFill>
                  <a:schemeClr val="tx1"/>
                </a:solidFill>
              </a:rPr>
              <a:t>WEB</a:t>
            </a:r>
            <a:endParaRPr lang="en-US" sz="1959" dirty="0">
              <a:solidFill>
                <a:schemeClr val="tx1"/>
              </a:solidFill>
            </a:endParaRPr>
          </a:p>
        </p:txBody>
      </p:sp>
      <p:sp>
        <p:nvSpPr>
          <p:cNvPr id="81" name="Rectangle 80"/>
          <p:cNvSpPr/>
          <p:nvPr/>
        </p:nvSpPr>
        <p:spPr>
          <a:xfrm>
            <a:off x="5975131"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9" dirty="0" smtClean="0">
              <a:solidFill>
                <a:schemeClr val="tx1"/>
              </a:solidFill>
            </a:endParaRPr>
          </a:p>
          <a:p>
            <a:pPr algn="ctr"/>
            <a:endParaRPr lang="en-US" sz="1959" dirty="0">
              <a:solidFill>
                <a:schemeClr val="tx1"/>
              </a:solidFill>
            </a:endParaRPr>
          </a:p>
          <a:p>
            <a:pPr algn="ctr"/>
            <a:endParaRPr lang="en-US" sz="1959" dirty="0" smtClean="0">
              <a:solidFill>
                <a:schemeClr val="tx1"/>
              </a:solidFill>
            </a:endParaRPr>
          </a:p>
          <a:p>
            <a:pPr algn="ctr"/>
            <a:r>
              <a:rPr lang="en-US" sz="1959" dirty="0" smtClean="0">
                <a:solidFill>
                  <a:schemeClr val="tx1"/>
                </a:solidFill>
              </a:rPr>
              <a:t>SQL</a:t>
            </a:r>
            <a:r>
              <a:rPr lang="en-US" sz="1959" dirty="0">
                <a:solidFill>
                  <a:schemeClr val="tx1"/>
                </a:solidFill>
              </a:rPr>
              <a:t/>
            </a:r>
            <a:br>
              <a:rPr lang="en-US" sz="1959" dirty="0">
                <a:solidFill>
                  <a:schemeClr val="tx1"/>
                </a:solidFill>
              </a:rPr>
            </a:br>
            <a:endParaRPr lang="en-US" sz="1959" dirty="0">
              <a:solidFill>
                <a:schemeClr val="tx1"/>
              </a:solidFill>
            </a:endParaRPr>
          </a:p>
        </p:txBody>
      </p:sp>
      <p:sp>
        <p:nvSpPr>
          <p:cNvPr id="82" name="Rectangle 81"/>
          <p:cNvSpPr/>
          <p:nvPr/>
        </p:nvSpPr>
        <p:spPr>
          <a:xfrm>
            <a:off x="7863769"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smtClean="0">
              <a:solidFill>
                <a:schemeClr val="tx1"/>
              </a:solidFill>
            </a:endParaRPr>
          </a:p>
          <a:p>
            <a:pPr algn="ctr"/>
            <a:endParaRPr lang="en-US" sz="1799" dirty="0">
              <a:solidFill>
                <a:schemeClr val="tx1"/>
              </a:solidFill>
            </a:endParaRPr>
          </a:p>
          <a:p>
            <a:pPr algn="ctr"/>
            <a:endParaRPr lang="en-US" sz="1799" dirty="0" smtClean="0">
              <a:solidFill>
                <a:schemeClr val="tx1"/>
              </a:solidFill>
            </a:endParaRPr>
          </a:p>
          <a:p>
            <a:pPr algn="ctr"/>
            <a:r>
              <a:rPr lang="en-US" sz="1799" dirty="0" smtClean="0">
                <a:solidFill>
                  <a:schemeClr val="tx1"/>
                </a:solidFill>
              </a:rPr>
              <a:t>AD/DC/DNS</a:t>
            </a:r>
            <a:endParaRPr lang="en-US" sz="1959" dirty="0">
              <a:solidFill>
                <a:schemeClr val="tx1"/>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6287" y="4213055"/>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49470" y="4501861"/>
            <a:ext cx="914032" cy="914032"/>
          </a:xfrm>
          <a:prstGeom prst="rect">
            <a:avLst/>
          </a:prstGeom>
          <a:noFill/>
        </p:spPr>
      </p:pic>
      <p:sp>
        <p:nvSpPr>
          <p:cNvPr id="85" name="TextBox 66"/>
          <p:cNvSpPr txBox="1"/>
          <p:nvPr/>
        </p:nvSpPr>
        <p:spPr>
          <a:xfrm>
            <a:off x="10740554" y="5231370"/>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6" y="2729009"/>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7" y="3908301"/>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2733" y="2696469"/>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41" name="Freeform 40"/>
          <p:cNvSpPr>
            <a:spLocks noEditPoints="1"/>
          </p:cNvSpPr>
          <p:nvPr/>
        </p:nvSpPr>
        <p:spPr bwMode="black">
          <a:xfrm>
            <a:off x="10376479"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4" name="Freeform 43"/>
          <p:cNvSpPr>
            <a:spLocks noEditPoints="1"/>
          </p:cNvSpPr>
          <p:nvPr/>
        </p:nvSpPr>
        <p:spPr bwMode="black">
          <a:xfrm>
            <a:off x="11222243"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 name="TextBox 3"/>
          <p:cNvSpPr txBox="1"/>
          <p:nvPr/>
        </p:nvSpPr>
        <p:spPr>
          <a:xfrm>
            <a:off x="10426672" y="3074522"/>
            <a:ext cx="1405130" cy="572464"/>
          </a:xfrm>
          <a:prstGeom prst="rect">
            <a:avLst/>
          </a:prstGeom>
          <a:noFill/>
        </p:spPr>
        <p:txBody>
          <a:bodyPr wrap="square" lIns="182880" tIns="146304" rIns="182880" bIns="146304" rtlCol="0">
            <a:spAutoFit/>
          </a:bodyPr>
          <a:lstStyle/>
          <a:p>
            <a:pPr algn="ctr">
              <a:lnSpc>
                <a:spcPct val="90000"/>
              </a:lnSpc>
            </a:pPr>
            <a:r>
              <a:rPr lang="en-US" sz="2000" dirty="0" smtClean="0">
                <a:gradFill>
                  <a:gsLst>
                    <a:gs pos="2917">
                      <a:schemeClr val="tx1"/>
                    </a:gs>
                    <a:gs pos="30000">
                      <a:schemeClr val="tx1"/>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378" y="1948376"/>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59464" y="4215049"/>
            <a:ext cx="748093" cy="748093"/>
          </a:xfrm>
          <a:prstGeom prst="rect">
            <a:avLst/>
          </a:prstGeom>
        </p:spPr>
      </p:pic>
    </p:spTree>
    <p:extLst>
      <p:ext uri="{BB962C8B-B14F-4D97-AF65-F5344CB8AC3E}">
        <p14:creationId xmlns:p14="http://schemas.microsoft.com/office/powerpoint/2010/main" val="1624112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Virtual Machines</a:t>
            </a:r>
          </a:p>
        </p:txBody>
      </p:sp>
    </p:spTree>
    <p:extLst>
      <p:ext uri="{BB962C8B-B14F-4D97-AF65-F5344CB8AC3E}">
        <p14:creationId xmlns:p14="http://schemas.microsoft.com/office/powerpoint/2010/main" val="1726395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840" y="4251304"/>
            <a:ext cx="10471152" cy="1093895"/>
          </a:xfrm>
        </p:spPr>
        <p:txBody>
          <a:bodyPr>
            <a:noAutofit/>
          </a:bodyPr>
          <a:lstStyle/>
          <a:p>
            <a:r>
              <a:rPr lang="en-US" sz="7200" dirty="0"/>
              <a:t>Virtual Machine Availability</a:t>
            </a:r>
            <a:br>
              <a:rPr lang="en-US" sz="7200" dirty="0"/>
            </a:br>
            <a:endParaRPr lang="en-US" sz="4800" dirty="0"/>
          </a:p>
        </p:txBody>
      </p:sp>
    </p:spTree>
    <p:extLst>
      <p:ext uri="{BB962C8B-B14F-4D97-AF65-F5344CB8AC3E}">
        <p14:creationId xmlns:p14="http://schemas.microsoft.com/office/powerpoint/2010/main" val="20707370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2713"/>
            <a:ext cx="10969625" cy="1143000"/>
          </a:xfrm>
        </p:spPr>
        <p:txBody>
          <a:bodyPr/>
          <a:lstStyle/>
          <a:p>
            <a:r>
              <a:rPr lang="en-US" sz="5400" dirty="0" smtClean="0">
                <a:solidFill>
                  <a:schemeClr val="accent5"/>
                </a:solidFill>
              </a:rPr>
              <a:t>Service Level Agreements	</a:t>
            </a:r>
            <a:endParaRPr lang="en-US" sz="5400" dirty="0">
              <a:solidFill>
                <a:schemeClr val="accent5"/>
              </a:solidFill>
            </a:endParaRPr>
          </a:p>
        </p:txBody>
      </p:sp>
      <p:sp>
        <p:nvSpPr>
          <p:cNvPr id="7" name="Rectangle 6"/>
          <p:cNvSpPr/>
          <p:nvPr/>
        </p:nvSpPr>
        <p:spPr bwMode="auto">
          <a:xfrm>
            <a:off x="519112" y="1492209"/>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2447" y="2426768"/>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j-lt"/>
              </a:rPr>
              <a:t>What’s included</a:t>
            </a:r>
          </a:p>
          <a:p>
            <a:pPr lvl="1"/>
            <a:r>
              <a:rPr lang="en-US" sz="2000" dirty="0">
                <a:solidFill>
                  <a:schemeClr val="tx1">
                    <a:alpha val="99000"/>
                  </a:schemeClr>
                </a:solidFill>
              </a:rPr>
              <a:t>Compute Hardware failure (disk, </a:t>
            </a:r>
            <a:r>
              <a:rPr lang="en-US" sz="2000" dirty="0" err="1">
                <a:solidFill>
                  <a:schemeClr val="tx1">
                    <a:alpha val="99000"/>
                  </a:schemeClr>
                </a:solidFill>
              </a:rPr>
              <a:t>cpu</a:t>
            </a:r>
            <a:r>
              <a:rPr lang="en-US" sz="2000" dirty="0">
                <a:solidFill>
                  <a:schemeClr val="tx1">
                    <a:alpha val="99000"/>
                  </a:schemeClr>
                </a:solidFill>
              </a:rPr>
              <a:t>,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872447" y="3885758"/>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872447" y="1492209"/>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99.95% for multiple role instances</a:t>
            </a:r>
          </a:p>
          <a:p>
            <a:pPr lvl="1"/>
            <a:r>
              <a:rPr lang="en-US" sz="2000" dirty="0">
                <a:solidFill>
                  <a:schemeClr val="tx1">
                    <a:alpha val="99000"/>
                  </a:schemeClr>
                </a:solidFill>
              </a:rPr>
              <a:t>4.38 </a:t>
            </a:r>
            <a:r>
              <a:rPr lang="en-US" sz="2000" dirty="0" smtClean="0">
                <a:solidFill>
                  <a:schemeClr val="tx1">
                    <a:alpha val="99000"/>
                  </a:schemeClr>
                </a:solidFill>
              </a:rPr>
              <a:t>hours </a:t>
            </a:r>
            <a:r>
              <a:rPr lang="en-US" sz="2000" dirty="0">
                <a:solidFill>
                  <a:schemeClr val="tx1">
                    <a:alpha val="99000"/>
                  </a:schemeClr>
                </a:solidFill>
              </a:rPr>
              <a:t>of downtime per year</a:t>
            </a:r>
          </a:p>
        </p:txBody>
      </p:sp>
      <p:sp>
        <p:nvSpPr>
          <p:cNvPr id="10" name="Rectangle 9"/>
          <p:cNvSpPr/>
          <p:nvPr>
            <p:custDataLst>
              <p:tags r:id="rId1"/>
            </p:custDataLst>
          </p:nvPr>
        </p:nvSpPr>
        <p:spPr bwMode="auto">
          <a:xfrm>
            <a:off x="269170" y="2003928"/>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79646" y="2426768"/>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2</a:t>
            </a:r>
            <a:endParaRPr lang="en-US" sz="1600" b="1" dirty="0">
              <a:ln>
                <a:solidFill>
                  <a:srgbClr val="FFFFFF">
                    <a:alpha val="0"/>
                  </a:srgbClr>
                </a:solidFill>
              </a:ln>
              <a:solidFill>
                <a:schemeClr val="tx2"/>
              </a:solidFill>
            </a:endParaRPr>
          </a:p>
        </p:txBody>
      </p:sp>
      <p:sp>
        <p:nvSpPr>
          <p:cNvPr id="16" name="Rectangle 15"/>
          <p:cNvSpPr/>
          <p:nvPr>
            <p:custDataLst>
              <p:tags r:id="rId2"/>
            </p:custDataLst>
          </p:nvPr>
        </p:nvSpPr>
        <p:spPr bwMode="auto">
          <a:xfrm>
            <a:off x="269171"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69173"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7208" y="2822454"/>
            <a:ext cx="1374012" cy="1255562"/>
          </a:xfrm>
          <a:prstGeom prst="rect">
            <a:avLst/>
          </a:prstGeom>
        </p:spPr>
      </p:pic>
      <p:sp>
        <p:nvSpPr>
          <p:cNvPr id="20" name="Rectangle 19"/>
          <p:cNvSpPr/>
          <p:nvPr/>
        </p:nvSpPr>
        <p:spPr bwMode="auto">
          <a:xfrm>
            <a:off x="519112" y="2434436"/>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1</a:t>
            </a:r>
            <a:endParaRPr lang="en-US" sz="1600" b="1" dirty="0">
              <a:ln>
                <a:solidFill>
                  <a:srgbClr val="FFFFFF">
                    <a:alpha val="0"/>
                  </a:srgbClr>
                </a:solidFill>
              </a:ln>
              <a:solidFill>
                <a:schemeClr val="tx2"/>
              </a:solidFill>
            </a:endParaRPr>
          </a:p>
        </p:txBody>
      </p:sp>
      <p:pic>
        <p:nvPicPr>
          <p:cNvPr id="21" name="Picture 20"/>
          <p:cNvPicPr>
            <a:picLocks noChangeAspect="1"/>
          </p:cNvPicPr>
          <p:nvPr/>
        </p:nvPicPr>
        <p:blipFill>
          <a:blip r:embed="rId7">
            <a:grayscl/>
          </a:blip>
          <a:stretch>
            <a:fillRect/>
          </a:stretch>
        </p:blipFill>
        <p:spPr>
          <a:xfrm>
            <a:off x="676674" y="2830122"/>
            <a:ext cx="1374012" cy="1255562"/>
          </a:xfrm>
          <a:prstGeom prst="rect">
            <a:avLst/>
          </a:prstGeom>
        </p:spPr>
      </p:pic>
    </p:spTree>
    <p:extLst>
      <p:ext uri="{BB962C8B-B14F-4D97-AF65-F5344CB8AC3E}">
        <p14:creationId xmlns:p14="http://schemas.microsoft.com/office/powerpoint/2010/main" val="4025963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2"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0" y="188348"/>
            <a:ext cx="11579225" cy="1143000"/>
          </a:xfrm>
        </p:spPr>
        <p:txBody>
          <a:bodyPr/>
          <a:lstStyle/>
          <a:p>
            <a:r>
              <a:rPr lang="en-NZ" sz="5400" dirty="0" smtClean="0">
                <a:solidFill>
                  <a:schemeClr val="accent5"/>
                </a:solidFill>
              </a:rPr>
              <a:t>Fault and Update Domains</a:t>
            </a:r>
            <a:endParaRPr lang="en-NZ" sz="5400" dirty="0">
              <a:solidFill>
                <a:schemeClr val="accent5"/>
              </a:solidFill>
            </a:endParaRPr>
          </a:p>
        </p:txBody>
      </p:sp>
      <p:sp>
        <p:nvSpPr>
          <p:cNvPr id="3" name="Text Placeholder 2"/>
          <p:cNvSpPr>
            <a:spLocks noGrp="1"/>
          </p:cNvSpPr>
          <p:nvPr>
            <p:ph type="body" sz="quarter" idx="4294967295"/>
          </p:nvPr>
        </p:nvSpPr>
        <p:spPr>
          <a:xfrm>
            <a:off x="5267325" y="1457325"/>
            <a:ext cx="6921500" cy="4365625"/>
          </a:xfrm>
        </p:spPr>
        <p:txBody>
          <a:bodyPr>
            <a:normAutofit fontScale="92500"/>
          </a:bodyPr>
          <a:lstStyle/>
          <a:p>
            <a:pPr marL="0" indent="0">
              <a:spcAft>
                <a:spcPts val="0"/>
              </a:spcAft>
              <a:buNone/>
            </a:pPr>
            <a:r>
              <a:rPr lang="en-NZ" sz="3199" dirty="0">
                <a:solidFill>
                  <a:schemeClr val="tx2">
                    <a:alpha val="99000"/>
                  </a:schemeClr>
                </a:solidFill>
                <a:latin typeface="+mj-lt"/>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a:t>
            </a:r>
            <a:r>
              <a:rPr lang="en-NZ" sz="1866" dirty="0" smtClean="0">
                <a:solidFill>
                  <a:schemeClr val="tx1">
                    <a:alpha val="99000"/>
                  </a:schemeClr>
                </a:solidFill>
              </a:rPr>
              <a:t>domains</a:t>
            </a:r>
            <a:endParaRPr lang="en-NZ" sz="1466" dirty="0"/>
          </a:p>
          <a:p>
            <a:pPr marL="0" indent="0">
              <a:spcAft>
                <a:spcPts val="0"/>
              </a:spcAft>
              <a:buNone/>
            </a:pPr>
            <a:r>
              <a:rPr lang="en-NZ" sz="3199" dirty="0" smtClean="0">
                <a:solidFill>
                  <a:schemeClr val="tx2">
                    <a:alpha val="99000"/>
                  </a:schemeClr>
                </a:solidFill>
                <a:latin typeface="+mj-lt"/>
              </a:rPr>
              <a:t>Update </a:t>
            </a:r>
            <a:r>
              <a:rPr lang="en-NZ" sz="3199" dirty="0">
                <a:solidFill>
                  <a:schemeClr val="tx2">
                    <a:alpha val="99000"/>
                  </a:schemeClr>
                </a:solidFill>
                <a:latin typeface="+mj-lt"/>
              </a:rPr>
              <a:t>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r>
              <a:rPr lang="en-NZ" sz="1866" dirty="0" smtClean="0">
                <a:solidFill>
                  <a:schemeClr val="tx1">
                    <a:alpha val="99000"/>
                  </a:schemeClr>
                </a:solidFill>
              </a:rPr>
              <a:t>)</a:t>
            </a:r>
            <a:endParaRPr lang="en-NZ" sz="1600" dirty="0"/>
          </a:p>
          <a:p>
            <a:pPr marL="0" indent="0">
              <a:spcAft>
                <a:spcPts val="0"/>
              </a:spcAft>
              <a:buNone/>
            </a:pPr>
            <a:r>
              <a:rPr lang="en-NZ" sz="3199"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519114" y="1521675"/>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49048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sz="quarter" idx="10"/>
          </p:nvPr>
        </p:nvSpPr>
        <p:spPr/>
        <p:txBody>
          <a:bodyPr>
            <a:normAutofit/>
          </a:bodyPr>
          <a:lstStyle/>
          <a:p>
            <a:r>
              <a:rPr lang="en-US" sz="4000" dirty="0"/>
              <a:t>Windows Azure VMs</a:t>
            </a:r>
          </a:p>
          <a:p>
            <a:r>
              <a:rPr lang="en-US" sz="4000" dirty="0"/>
              <a:t>Getting Started with VMs</a:t>
            </a:r>
          </a:p>
          <a:p>
            <a:r>
              <a:rPr lang="en-US" sz="4000" dirty="0"/>
              <a:t>Managing VMs</a:t>
            </a:r>
          </a:p>
          <a:p>
            <a:r>
              <a:rPr lang="en-US" sz="4000" dirty="0"/>
              <a:t>Managing VMs with PowerShell</a:t>
            </a:r>
          </a:p>
          <a:p>
            <a:r>
              <a:rPr lang="en-US" sz="4000" dirty="0"/>
              <a:t>Understanding Linux VMs</a:t>
            </a:r>
          </a:p>
        </p:txBody>
      </p:sp>
      <p:sp>
        <p:nvSpPr>
          <p:cNvPr id="4" name="Title 3"/>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9967923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19112" y="1492210"/>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6394"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5101"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 name="Rectangle 2"/>
          <p:cNvSpPr/>
          <p:nvPr>
            <p:custDataLst>
              <p:tags r:id="rId3"/>
            </p:custDataLst>
          </p:nvPr>
        </p:nvSpPr>
        <p:spPr bwMode="auto">
          <a:xfrm>
            <a:off x="2250736"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09443"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7084"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1402"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1402"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0479"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1402"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1402"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7060"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706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706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706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1544" y="2739537"/>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1544"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88867"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0034" y="2739537"/>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1169" y="242294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1169"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3332" y="244140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3332"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30" name="Title 1"/>
          <p:cNvSpPr txBox="1">
            <a:spLocks/>
          </p:cNvSpPr>
          <p:nvPr/>
        </p:nvSpPr>
        <p:spPr>
          <a:xfrm>
            <a:off x="0" y="188348"/>
            <a:ext cx="11579225" cy="1143000"/>
          </a:xfrm>
          <a:prstGeom prst="rect">
            <a:avLst/>
          </a:prstGeom>
        </p:spPr>
        <p:txBody>
          <a:bodyPr vert="horz" lIns="91440" tIns="45720" rIns="91440" bIns="45720" rtlCol="0" anchor="ctr">
            <a:normAutofit/>
          </a:bodyPr>
          <a:lstStyle>
            <a:lvl1pPr marL="514350" indent="91440" algn="l" defTabSz="457200" rtl="0" eaLnBrk="1" latinLnBrk="0" hangingPunct="1">
              <a:spcBef>
                <a:spcPct val="0"/>
              </a:spcBef>
              <a:buNone/>
              <a:defRPr sz="3200" kern="1200">
                <a:solidFill>
                  <a:schemeClr val="bg1"/>
                </a:solidFill>
                <a:latin typeface="+mj-lt"/>
                <a:ea typeface="+mj-ea"/>
                <a:cs typeface="+mj-cs"/>
              </a:defRPr>
            </a:lvl1pPr>
          </a:lstStyle>
          <a:p>
            <a:r>
              <a:rPr lang="en-NZ" sz="5400" dirty="0" smtClean="0">
                <a:solidFill>
                  <a:schemeClr val="accent5"/>
                </a:solidFill>
              </a:rPr>
              <a:t>Fault and Update Domains</a:t>
            </a:r>
            <a:endParaRPr lang="en-NZ" sz="5400" dirty="0">
              <a:solidFill>
                <a:schemeClr val="accent5"/>
              </a:solidFill>
            </a:endParaRPr>
          </a:p>
        </p:txBody>
      </p:sp>
    </p:spTree>
    <p:extLst>
      <p:ext uri="{BB962C8B-B14F-4D97-AF65-F5344CB8AC3E}">
        <p14:creationId xmlns:p14="http://schemas.microsoft.com/office/powerpoint/2010/main" val="16242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0" y="376238"/>
            <a:ext cx="11579225" cy="1143000"/>
          </a:xfrm>
        </p:spPr>
        <p:txBody>
          <a:bodyPr>
            <a:normAutofit fontScale="90000"/>
          </a:bodyPr>
          <a:lstStyle/>
          <a:p>
            <a:r>
              <a:rPr lang="en-NZ" sz="5400" dirty="0" smtClean="0">
                <a:solidFill>
                  <a:schemeClr val="accent5"/>
                </a:solidFill>
              </a:rPr>
              <a:t>Virtual Machine Availability Sets</a:t>
            </a:r>
            <a:r>
              <a:rPr lang="en-NZ" dirty="0" smtClean="0">
                <a:solidFill>
                  <a:schemeClr val="accent5"/>
                </a:solidFill>
              </a:rPr>
              <a:t/>
            </a:r>
            <a:br>
              <a:rPr lang="en-NZ" dirty="0" smtClean="0">
                <a:solidFill>
                  <a:schemeClr val="accent5"/>
                </a:solidFill>
              </a:rPr>
            </a:br>
            <a:r>
              <a:rPr lang="en-US" sz="3999" dirty="0">
                <a:solidFill>
                  <a:schemeClr val="accent5"/>
                </a:solidFill>
              </a:rPr>
              <a:t>Update Domains are honored by host OS updates</a:t>
            </a:r>
            <a:endParaRPr lang="en-NZ" sz="3999" dirty="0">
              <a:solidFill>
                <a:schemeClr val="accent5"/>
              </a:solidFill>
            </a:endParaRPr>
          </a:p>
        </p:txBody>
      </p:sp>
      <p:sp>
        <p:nvSpPr>
          <p:cNvPr id="3" name="Rectangle 2"/>
          <p:cNvSpPr/>
          <p:nvPr>
            <p:custDataLst>
              <p:tags r:id="rId1"/>
            </p:custDataLst>
          </p:nvPr>
        </p:nvSpPr>
        <p:spPr bwMode="auto">
          <a:xfrm>
            <a:off x="2250736"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09443"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6394"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5101"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2323"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2323"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7084"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7084"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2740"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2740"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1402" y="3311024"/>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1402"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7060"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7060"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6541"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1298"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0445" y="4027764"/>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0882"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49757"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2428"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1047"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5010"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349972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7176"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Server2</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5" name="Rectangle 54"/>
          <p:cNvSpPr/>
          <p:nvPr/>
        </p:nvSpPr>
        <p:spPr bwMode="auto">
          <a:xfrm>
            <a:off x="7467176"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Server1</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2" name="Title 1"/>
          <p:cNvSpPr>
            <a:spLocks noGrp="1"/>
          </p:cNvSpPr>
          <p:nvPr>
            <p:ph type="title"/>
          </p:nvPr>
        </p:nvSpPr>
        <p:spPr>
          <a:xfrm>
            <a:off x="0" y="376238"/>
            <a:ext cx="11579225" cy="1143000"/>
          </a:xfrm>
        </p:spPr>
        <p:txBody>
          <a:bodyPr>
            <a:normAutofit fontScale="90000"/>
          </a:bodyPr>
          <a:lstStyle/>
          <a:p>
            <a:r>
              <a:rPr lang="en-US" sz="5400" dirty="0" smtClean="0">
                <a:solidFill>
                  <a:schemeClr val="accent5"/>
                </a:solidFill>
              </a:rPr>
              <a:t>End to End Highly Available Solution</a:t>
            </a:r>
            <a:br>
              <a:rPr lang="en-US" sz="5400" dirty="0" smtClean="0">
                <a:solidFill>
                  <a:schemeClr val="accent5"/>
                </a:solidFill>
              </a:rPr>
            </a:br>
            <a:r>
              <a:rPr lang="en-US" sz="4000" dirty="0" smtClean="0">
                <a:solidFill>
                  <a:schemeClr val="accent5"/>
                </a:solidFill>
              </a:rPr>
              <a:t>Redundancy at every level</a:t>
            </a:r>
            <a:endParaRPr lang="en-US" sz="5400" dirty="0">
              <a:solidFill>
                <a:schemeClr val="accent5"/>
              </a:solidFill>
            </a:endParaRPr>
          </a:p>
        </p:txBody>
      </p:sp>
      <p:sp>
        <p:nvSpPr>
          <p:cNvPr id="27" name="Down Arrow 26"/>
          <p:cNvSpPr/>
          <p:nvPr/>
        </p:nvSpPr>
        <p:spPr bwMode="auto">
          <a:xfrm rot="18387314">
            <a:off x="2643628"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3564"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798653" y="523298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3564"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798653" y="327777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0237"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5453" y="3715718"/>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5453" y="4482369"/>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2705"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4712" y="3603662"/>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5661" y="1836426"/>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3564"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8001" y="2394246"/>
            <a:ext cx="1799771" cy="1799302"/>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1190"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5948" y="1845660"/>
            <a:ext cx="1010277"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SQL-AVSET</a:t>
            </a:r>
          </a:p>
        </p:txBody>
      </p:sp>
      <p:sp>
        <p:nvSpPr>
          <p:cNvPr id="62" name="TextBox 61"/>
          <p:cNvSpPr txBox="1"/>
          <p:nvPr/>
        </p:nvSpPr>
        <p:spPr>
          <a:xfrm>
            <a:off x="6050638" y="2388419"/>
            <a:ext cx="867610"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4023" y="2043411"/>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7408" y="5062040"/>
            <a:ext cx="1240121" cy="1133213"/>
          </a:xfrm>
          <a:prstGeom prst="rect">
            <a:avLst/>
          </a:prstGeom>
          <a:ln>
            <a:noFill/>
          </a:ln>
        </p:spPr>
      </p:pic>
    </p:spTree>
    <p:extLst>
      <p:ext uri="{BB962C8B-B14F-4D97-AF65-F5344CB8AC3E}">
        <p14:creationId xmlns:p14="http://schemas.microsoft.com/office/powerpoint/2010/main" val="487424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Configuring Load Balancing and High Availability </a:t>
            </a:r>
          </a:p>
        </p:txBody>
      </p:sp>
    </p:spTree>
    <p:extLst>
      <p:ext uri="{BB962C8B-B14F-4D97-AF65-F5344CB8AC3E}">
        <p14:creationId xmlns:p14="http://schemas.microsoft.com/office/powerpoint/2010/main" val="1924389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 &amp; Disks</a:t>
            </a:r>
            <a:endParaRPr lang="en-US" dirty="0"/>
          </a:p>
        </p:txBody>
      </p:sp>
    </p:spTree>
    <p:extLst>
      <p:ext uri="{BB962C8B-B14F-4D97-AF65-F5344CB8AC3E}">
        <p14:creationId xmlns:p14="http://schemas.microsoft.com/office/powerpoint/2010/main" val="1940064138"/>
      </p:ext>
    </p:extLst>
  </p:cSld>
  <p:clrMapOvr>
    <a:masterClrMapping/>
  </p:clrMapOvr>
  <p:transition advTm="4277">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88913"/>
            <a:ext cx="11579225" cy="1143000"/>
          </a:xfrm>
        </p:spPr>
        <p:txBody>
          <a:bodyPr/>
          <a:lstStyle/>
          <a:p>
            <a:r>
              <a:rPr lang="en-US" sz="5400" dirty="0" smtClean="0">
                <a:solidFill>
                  <a:schemeClr val="accent5"/>
                </a:solidFill>
              </a:rPr>
              <a:t>Persistent Disks and Highly Durable</a:t>
            </a:r>
            <a:endParaRPr lang="en-US" sz="5400" dirty="0">
              <a:solidFill>
                <a:schemeClr val="accent5"/>
              </a:solidFill>
            </a:endParaRPr>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7" y="3835050"/>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450070"/>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88066"/>
            <a:ext cx="10969625" cy="1143000"/>
          </a:xfrm>
        </p:spPr>
        <p:txBody>
          <a:bodyPr/>
          <a:lstStyle/>
          <a:p>
            <a:r>
              <a:rPr lang="en-US" sz="5400" dirty="0">
                <a:solidFill>
                  <a:schemeClr val="accent5"/>
                </a:solidFill>
              </a:rPr>
              <a:t>Persistent Disks and Highly Durable</a:t>
            </a:r>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7868" y="3833927"/>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4"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593447"/>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1"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3467" y="3833927"/>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4"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5"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46" name="Straight Connector 4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0"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1" name="Rectangle 50"/>
          <p:cNvSpPr/>
          <p:nvPr/>
        </p:nvSpPr>
        <p:spPr>
          <a:xfrm>
            <a:off x="477814" y="5587830"/>
            <a:ext cx="1461158" cy="861447"/>
          </a:xfrm>
          <a:prstGeom prst="rect">
            <a:avLst/>
          </a:prstGeom>
        </p:spPr>
        <p:txBody>
          <a:bodyPr wrap="none" lIns="121851" tIns="60925" rIns="121851" bIns="60925">
            <a:spAutoFit/>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3"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4"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55" name="Straight Connector 54"/>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9"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6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028" y="1345215"/>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0" y="88913"/>
            <a:ext cx="10969625" cy="1143000"/>
          </a:xfrm>
        </p:spPr>
        <p:txBody>
          <a:bodyPr/>
          <a:lstStyle/>
          <a:p>
            <a:r>
              <a:rPr lang="en-US" sz="5400" dirty="0" smtClean="0">
                <a:solidFill>
                  <a:schemeClr val="accent5"/>
                </a:solidFill>
              </a:rPr>
              <a:t>Disks and Images</a:t>
            </a:r>
            <a:endParaRPr lang="en-US" sz="5400" dirty="0">
              <a:solidFill>
                <a:schemeClr val="accent5"/>
              </a:solidFill>
            </a:endParaRPr>
          </a:p>
        </p:txBody>
      </p:sp>
      <p:grpSp>
        <p:nvGrpSpPr>
          <p:cNvPr id="6" name="Group 5"/>
          <p:cNvGrpSpPr/>
          <p:nvPr/>
        </p:nvGrpSpPr>
        <p:grpSpPr>
          <a:xfrm>
            <a:off x="1106087" y="1345215"/>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106088" y="4148411"/>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685915" y="1786613"/>
            <a:ext cx="7426920" cy="152618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Base OS image for new Virtual Machines</a:t>
            </a:r>
          </a:p>
          <a:p>
            <a:pPr>
              <a:lnSpc>
                <a:spcPct val="90000"/>
              </a:lnSpc>
              <a:spcBef>
                <a:spcPct val="20000"/>
              </a:spcBef>
              <a:buSzPct val="80000"/>
            </a:pPr>
            <a:r>
              <a:rPr lang="en-US" sz="3199" dirty="0">
                <a:solidFill>
                  <a:schemeClr val="tx2"/>
                </a:solidFill>
              </a:rPr>
              <a:t>Sys-Prepped/Generalized/Read Only </a:t>
            </a:r>
          </a:p>
          <a:p>
            <a:pPr>
              <a:lnSpc>
                <a:spcPct val="90000"/>
              </a:lnSpc>
              <a:spcBef>
                <a:spcPct val="20000"/>
              </a:spcBef>
              <a:buSzPct val="80000"/>
            </a:pPr>
            <a:r>
              <a:rPr lang="en-US" sz="3199" dirty="0">
                <a:solidFill>
                  <a:schemeClr val="tx2"/>
                </a:solidFill>
              </a:rPr>
              <a:t>Created by uploading or by capture</a:t>
            </a:r>
          </a:p>
        </p:txBody>
      </p:sp>
      <p:sp>
        <p:nvSpPr>
          <p:cNvPr id="37" name="Rectangle 36"/>
          <p:cNvSpPr/>
          <p:nvPr/>
        </p:nvSpPr>
        <p:spPr bwMode="auto">
          <a:xfrm>
            <a:off x="3560245" y="4148411"/>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1590" y="4582695"/>
            <a:ext cx="6786490" cy="196925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Writable Disks for Virtual Machines</a:t>
            </a:r>
          </a:p>
          <a:p>
            <a:pPr>
              <a:lnSpc>
                <a:spcPct val="90000"/>
              </a:lnSpc>
              <a:spcBef>
                <a:spcPct val="20000"/>
              </a:spcBef>
              <a:buSzPct val="80000"/>
            </a:pPr>
            <a:r>
              <a:rPr lang="en-US" sz="3199" dirty="0">
                <a:solidFill>
                  <a:schemeClr val="tx2"/>
                </a:solidFill>
              </a:rPr>
              <a:t>Created during VM creation or during upload of existing VHDs. </a:t>
            </a:r>
          </a:p>
          <a:p>
            <a:pPr>
              <a:lnSpc>
                <a:spcPct val="90000"/>
              </a:lnSpc>
              <a:spcBef>
                <a:spcPct val="20000"/>
              </a:spcBef>
              <a:buSzPct val="80000"/>
            </a:pPr>
            <a:r>
              <a:rPr lang="en-US" sz="3199"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58847" y="1725259"/>
            <a:ext cx="4911512" cy="468134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876651" y="1759961"/>
            <a:ext cx="4909904" cy="467981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1553712" y="1726791"/>
            <a:ext cx="4916647"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862459" y="1768490"/>
            <a:ext cx="4924096"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5">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939999" y="2820008"/>
            <a:ext cx="4571342" cy="25252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549797" y="3999564"/>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5314821" y="285262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5314821" y="479753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30" name="Group 29"/>
          <p:cNvGrpSpPr/>
          <p:nvPr/>
        </p:nvGrpSpPr>
        <p:grpSpPr>
          <a:xfrm>
            <a:off x="4908528" y="357879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33" name="Left-Right Arrow 32"/>
          <p:cNvSpPr/>
          <p:nvPr/>
        </p:nvSpPr>
        <p:spPr bwMode="auto">
          <a:xfrm>
            <a:off x="3486497" y="3987443"/>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7208013" y="3547534"/>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880126" y="3829492"/>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2094577" y="3829492"/>
            <a:ext cx="1123499" cy="1026646"/>
          </a:xfrm>
          <a:prstGeom prst="rect">
            <a:avLst/>
          </a:prstGeom>
        </p:spPr>
      </p:pic>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30793"/>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08432"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3381" y="3236341"/>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On Premises Virtual Server</a:t>
            </a:r>
          </a:p>
        </p:txBody>
      </p:sp>
      <p:grpSp>
        <p:nvGrpSpPr>
          <p:cNvPr id="25" name="Group 24"/>
          <p:cNvGrpSpPr/>
          <p:nvPr/>
        </p:nvGrpSpPr>
        <p:grpSpPr>
          <a:xfrm>
            <a:off x="2629053"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6251100" y="1330793"/>
            <a:ext cx="5429858" cy="5167553"/>
            <a:chOff x="4689547" y="828676"/>
            <a:chExt cx="4073454" cy="3876674"/>
          </a:xfrm>
          <a:solidFill>
            <a:schemeClr val="accent1">
              <a:lumMod val="20000"/>
              <a:lumOff val="80000"/>
            </a:schemeClr>
          </a:solidFill>
        </p:grpSpPr>
        <p:sp>
          <p:nvSpPr>
            <p:cNvPr id="6" name="Rectangle 5"/>
            <p:cNvSpPr/>
            <p:nvPr/>
          </p:nvSpPr>
          <p:spPr bwMode="auto">
            <a:xfrm>
              <a:off x="4695723" y="828676"/>
              <a:ext cx="4067278" cy="38766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grp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grpSp>
        <p:nvGrpSpPr>
          <p:cNvPr id="26" name="Group 25"/>
          <p:cNvGrpSpPr/>
          <p:nvPr/>
        </p:nvGrpSpPr>
        <p:grpSpPr>
          <a:xfrm>
            <a:off x="7902946" y="3857211"/>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Create Disk or</a:t>
              </a:r>
            </a:p>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638133"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solidFill>
                  <a:schemeClr val="tx2">
                    <a:alpha val="99000"/>
                  </a:schemeClr>
                </a:solidFill>
              </a:rPr>
              <a:t>Use Case</a:t>
            </a:r>
          </a:p>
          <a:p>
            <a:pPr marL="232738" indent="-232738">
              <a:lnSpc>
                <a:spcPct val="90000"/>
              </a:lnSpc>
              <a:spcBef>
                <a:spcPts val="800"/>
              </a:spcBef>
            </a:pPr>
            <a:r>
              <a:rPr lang="en-US" sz="1600" dirty="0">
                <a:solidFill>
                  <a:schemeClr val="tx2">
                    <a:alpha val="99000"/>
                  </a:schemeClr>
                </a:solidFill>
              </a:rPr>
              <a:t>Forklift Migration of VMs</a:t>
            </a:r>
          </a:p>
          <a:p>
            <a:pPr marL="232738" indent="-232738">
              <a:lnSpc>
                <a:spcPct val="90000"/>
              </a:lnSpc>
              <a:spcBef>
                <a:spcPts val="800"/>
              </a:spcBef>
            </a:pPr>
            <a:r>
              <a:rPr lang="en-US" sz="1600" dirty="0">
                <a:solidFill>
                  <a:schemeClr val="tx2">
                    <a:alpha val="99000"/>
                  </a:schemeClr>
                </a:solidFill>
              </a:rPr>
              <a:t>Sys Prepped Images</a:t>
            </a:r>
          </a:p>
          <a:p>
            <a:pPr marL="0" indent="0">
              <a:lnSpc>
                <a:spcPct val="90000"/>
              </a:lnSpc>
              <a:spcBef>
                <a:spcPts val="800"/>
              </a:spcBef>
              <a:buNone/>
            </a:pPr>
            <a:r>
              <a:rPr lang="en-US" sz="1866" dirty="0">
                <a:solidFill>
                  <a:schemeClr val="tx2">
                    <a:alpha val="99000"/>
                  </a:schemeClr>
                </a:solidFill>
              </a:rPr>
              <a:t>VHD Must Be Fixed Disk </a:t>
            </a:r>
          </a:p>
          <a:p>
            <a:pPr marL="0" indent="0">
              <a:lnSpc>
                <a:spcPct val="90000"/>
              </a:lnSpc>
              <a:spcBef>
                <a:spcPts val="800"/>
              </a:spcBef>
              <a:buNone/>
            </a:pPr>
            <a:r>
              <a:rPr lang="en-US" sz="1600" dirty="0">
                <a:solidFill>
                  <a:schemeClr val="tx2">
                    <a:alpha val="99000"/>
                  </a:schemeClr>
                </a:solidFill>
              </a:rPr>
              <a:t>* CSUpload Can Convert on Upload</a:t>
            </a:r>
          </a:p>
        </p:txBody>
      </p:sp>
      <p:sp>
        <p:nvSpPr>
          <p:cNvPr id="17" name="Right Arrow 16"/>
          <p:cNvSpPr/>
          <p:nvPr/>
        </p:nvSpPr>
        <p:spPr bwMode="auto">
          <a:xfrm>
            <a:off x="5409263"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28" name="Picture 27"/>
          <p:cNvPicPr>
            <a:picLocks noChangeAspect="1"/>
          </p:cNvPicPr>
          <p:nvPr/>
        </p:nvPicPr>
        <p:blipFill>
          <a:blip r:embed="rId4">
            <a:lum bright="-40000" contrast="-40000"/>
          </a:blip>
          <a:stretch>
            <a:fillRect/>
          </a:stretch>
        </p:blipFill>
        <p:spPr>
          <a:xfrm>
            <a:off x="6784606" y="4343207"/>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099261"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4696" y="4515742"/>
            <a:ext cx="1123499" cy="1026646"/>
          </a:xfrm>
          <a:prstGeom prst="rect">
            <a:avLst/>
          </a:prstGeom>
        </p:spPr>
      </p:pic>
    </p:spTree>
    <p:extLst>
      <p:ext uri="{BB962C8B-B14F-4D97-AF65-F5344CB8AC3E}">
        <p14:creationId xmlns:p14="http://schemas.microsoft.com/office/powerpoint/2010/main" val="130928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840" y="4251304"/>
            <a:ext cx="10521256" cy="1093895"/>
          </a:xfrm>
        </p:spPr>
        <p:txBody>
          <a:bodyPr>
            <a:normAutofit fontScale="90000"/>
          </a:bodyPr>
          <a:lstStyle/>
          <a:p>
            <a:r>
              <a:rPr lang="en-US" sz="8800" dirty="0"/>
              <a:t>Windows Azure </a:t>
            </a:r>
            <a:r>
              <a:rPr lang="en-US" sz="8800" dirty="0" smtClean="0"/>
              <a:t>VMs</a:t>
            </a:r>
            <a:endParaRPr lang="en-US" dirty="0"/>
          </a:p>
        </p:txBody>
      </p:sp>
    </p:spTree>
    <p:extLst>
      <p:ext uri="{BB962C8B-B14F-4D97-AF65-F5344CB8AC3E}">
        <p14:creationId xmlns:p14="http://schemas.microsoft.com/office/powerpoint/2010/main" val="3285361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7873" y="1291588"/>
            <a:ext cx="11173091" cy="518025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507873" y="1304287"/>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203703"/>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Customize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4000130" y="5318705"/>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Generalize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5" name="Group 44"/>
          <p:cNvGrpSpPr/>
          <p:nvPr/>
        </p:nvGrpSpPr>
        <p:grpSpPr>
          <a:xfrm>
            <a:off x="5388048" y="2885245"/>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Capture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4" name="Right Arrow 33"/>
          <p:cNvSpPr/>
          <p:nvPr/>
        </p:nvSpPr>
        <p:spPr bwMode="auto">
          <a:xfrm>
            <a:off x="5232359" y="5700335"/>
            <a:ext cx="136872" cy="190894"/>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7" name="Group 6"/>
          <p:cNvGrpSpPr/>
          <p:nvPr/>
        </p:nvGrpSpPr>
        <p:grpSpPr>
          <a:xfrm>
            <a:off x="2629053" y="2287914"/>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Boot</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grpSp>
        <p:nvGrpSpPr>
          <p:cNvPr id="46" name="Group 45"/>
          <p:cNvGrpSpPr/>
          <p:nvPr/>
        </p:nvGrpSpPr>
        <p:grpSpPr>
          <a:xfrm>
            <a:off x="6737427" y="2363730"/>
            <a:ext cx="4771670" cy="385765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tx2">
                      <a:alpha val="99000"/>
                    </a:schemeClr>
                  </a:solidFill>
                  <a:latin typeface="+mn-lt"/>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8605608" y="3677280"/>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8605608" y="4320292"/>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6794505" y="4265457"/>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8605608" y="5029461"/>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332552" y="2315489"/>
            <a:ext cx="1068533" cy="1300823"/>
          </a:xfrm>
          <a:prstGeom prst="rect">
            <a:avLst/>
          </a:prstGeom>
        </p:spPr>
      </p:pic>
    </p:spTree>
    <p:extLst>
      <p:ext uri="{BB962C8B-B14F-4D97-AF65-F5344CB8AC3E}">
        <p14:creationId xmlns:p14="http://schemas.microsoft.com/office/powerpoint/2010/main" val="1775410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1588" y="894"/>
          <a:ext cx="158709" cy="158709"/>
        </p:xfrm>
        <a:graphic>
          <a:graphicData uri="http://schemas.openxmlformats.org/presentationml/2006/ole">
            <mc:AlternateContent xmlns:mc="http://schemas.openxmlformats.org/markup-compatibility/2006">
              <mc:Choice xmlns:v="urn:schemas-microsoft-com:vml" Requires="v">
                <p:oleObj spid="_x0000_s1087"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894"/>
                        <a:ext cx="158709" cy="158709"/>
                      </a:xfrm>
                      <a:prstGeom prst="rect">
                        <a:avLst/>
                      </a:prstGeom>
                    </p:spPr>
                  </p:pic>
                </p:oleObj>
              </mc:Fallback>
            </mc:AlternateContent>
          </a:graphicData>
        </a:graphic>
      </p:graphicFrame>
      <p:sp>
        <p:nvSpPr>
          <p:cNvPr id="4" name="Rectangle 3"/>
          <p:cNvSpPr/>
          <p:nvPr>
            <p:custDataLst>
              <p:tags r:id="rId4"/>
            </p:custDataLst>
          </p:nvPr>
        </p:nvSpPr>
        <p:spPr bwMode="auto">
          <a:xfrm>
            <a:off x="531008" y="1264529"/>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 name="Title 2"/>
          <p:cNvSpPr>
            <a:spLocks noGrp="1"/>
          </p:cNvSpPr>
          <p:nvPr>
            <p:ph type="title"/>
            <p:custDataLst>
              <p:tags r:id="rId5"/>
            </p:custDataLst>
          </p:nvPr>
        </p:nvSpPr>
        <p:spPr/>
        <p:txBody>
          <a:bodyPr/>
          <a:lstStyle/>
          <a:p>
            <a:r>
              <a:rPr lang="en-IN" sz="5400" dirty="0">
                <a:cs typeface="Segoe UI"/>
              </a:rPr>
              <a:t>What will work on upload…</a:t>
            </a:r>
            <a:endParaRPr lang="en-US" sz="5400" dirty="0">
              <a:cs typeface="Segoe UI"/>
            </a:endParaRPr>
          </a:p>
        </p:txBody>
      </p:sp>
      <p:sp>
        <p:nvSpPr>
          <p:cNvPr id="5" name="TextBox 4"/>
          <p:cNvSpPr txBox="1"/>
          <p:nvPr>
            <p:custDataLst>
              <p:tags r:id="rId6"/>
            </p:custDataLst>
          </p:nvPr>
        </p:nvSpPr>
        <p:spPr>
          <a:xfrm>
            <a:off x="4965623" y="1342659"/>
            <a:ext cx="2209225"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520565" y="3918085"/>
            <a:ext cx="11119632" cy="25596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347322" y="5981198"/>
            <a:ext cx="1515587"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726614" y="1602994"/>
            <a:ext cx="3547496"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defTabSz="1218631"/>
            <a:r>
              <a:rPr lang="en-US" sz="2199" b="1" i="1" dirty="0" err="1">
                <a:solidFill>
                  <a:schemeClr val="bg1">
                    <a:alpha val="99000"/>
                  </a:schemeClr>
                </a:solidFill>
                <a:latin typeface="Segoe UI"/>
                <a:ea typeface="Segoe UI" pitchFamily="34" charset="0"/>
                <a:cs typeface="Segoe UI" pitchFamily="34" charset="0"/>
              </a:rPr>
              <a:t>Sysprep’d</a:t>
            </a:r>
            <a:r>
              <a:rPr lang="en-US" sz="2199" dirty="0">
                <a:solidFill>
                  <a:schemeClr val="bg1">
                    <a:alpha val="99000"/>
                  </a:schemeClr>
                </a:solidFill>
                <a:latin typeface="Segoe UI"/>
                <a:ea typeface="Segoe UI" pitchFamily="34" charset="0"/>
                <a:cs typeface="Segoe UI" pitchFamily="34" charset="0"/>
              </a:rPr>
              <a:t> 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Windows Server 2012)</a:t>
            </a:r>
          </a:p>
        </p:txBody>
      </p:sp>
      <p:sp>
        <p:nvSpPr>
          <p:cNvPr id="9" name="Rectangle 8"/>
          <p:cNvSpPr/>
          <p:nvPr>
            <p:custDataLst>
              <p:tags r:id="rId10"/>
            </p:custDataLst>
          </p:nvPr>
        </p:nvSpPr>
        <p:spPr bwMode="auto">
          <a:xfrm>
            <a:off x="8069500" y="1602994"/>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Image</a:t>
            </a:r>
          </a:p>
        </p:txBody>
      </p:sp>
      <p:sp>
        <p:nvSpPr>
          <p:cNvPr id="10" name="Rectangle 9"/>
          <p:cNvSpPr/>
          <p:nvPr>
            <p:custDataLst>
              <p:tags r:id="rId11"/>
            </p:custDataLst>
          </p:nvPr>
        </p:nvSpPr>
        <p:spPr bwMode="auto">
          <a:xfrm>
            <a:off x="726611" y="4271304"/>
            <a:ext cx="3586005" cy="1985030"/>
          </a:xfrm>
          <a:prstGeom prst="rect">
            <a:avLst/>
          </a:prstGeom>
          <a:solidFill>
            <a:schemeClr val="accent1">
              <a:lumMod val="75000"/>
            </a:schemeClr>
          </a:solidFill>
          <a:ln w="9525" cap="flat" cmpd="sng" algn="ctr">
            <a:noFill/>
            <a:prstDash val="solid"/>
          </a:ln>
          <a:effectLst/>
        </p:spPr>
        <p:txBody>
          <a:bodyPr rtlCol="0" anchor="ctr" anchorCtr="0"/>
          <a:lstStyle/>
          <a:p>
            <a:pPr defTabSz="1218631"/>
            <a:r>
              <a:rPr lang="en-US" sz="2199" dirty="0">
                <a:solidFill>
                  <a:schemeClr val="bg1">
                    <a:alpha val="99000"/>
                  </a:schemeClr>
                </a:solidFill>
                <a:latin typeface="Segoe UI"/>
                <a:ea typeface="Segoe UI" pitchFamily="34" charset="0"/>
                <a:cs typeface="Segoe UI" pitchFamily="34" charset="0"/>
              </a:rPr>
              <a:t>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a:t>
            </a:r>
            <a:r>
              <a:rPr lang="en-US" sz="2199" dirty="0">
                <a:solidFill>
                  <a:schemeClr val="bg1">
                    <a:alpha val="99000"/>
                  </a:schemeClr>
                </a:solidFill>
                <a:ea typeface="Segoe UI" pitchFamily="34" charset="0"/>
                <a:cs typeface="Segoe UI" pitchFamily="34" charset="0"/>
              </a:rPr>
              <a:t>Windows Server 2012)</a:t>
            </a:r>
            <a:endParaRPr lang="en-US" sz="2199" dirty="0">
              <a:solidFill>
                <a:schemeClr val="bg1">
                  <a:alpha val="99000"/>
                </a:schemeClr>
              </a:solidFill>
              <a:latin typeface="Segoe UI"/>
              <a:ea typeface="Segoe UI" pitchFamily="34" charset="0"/>
              <a:cs typeface="Segoe UI" pitchFamily="34" charset="0"/>
            </a:endParaRPr>
          </a:p>
        </p:txBody>
      </p:sp>
      <p:sp>
        <p:nvSpPr>
          <p:cNvPr id="11" name="Rectangle 10"/>
          <p:cNvSpPr/>
          <p:nvPr>
            <p:custDataLst>
              <p:tags r:id="rId12"/>
            </p:custDataLst>
          </p:nvPr>
        </p:nvSpPr>
        <p:spPr bwMode="auto">
          <a:xfrm>
            <a:off x="8069500" y="4271304"/>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Disk</a:t>
            </a:r>
          </a:p>
        </p:txBody>
      </p:sp>
      <p:sp>
        <p:nvSpPr>
          <p:cNvPr id="12" name="Equal 11"/>
          <p:cNvSpPr/>
          <p:nvPr>
            <p:custDataLst>
              <p:tags r:id="rId13"/>
            </p:custDataLst>
          </p:nvPr>
        </p:nvSpPr>
        <p:spPr bwMode="auto">
          <a:xfrm>
            <a:off x="5170796" y="1785203"/>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170796" y="4291521"/>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Tree>
    <p:custDataLst>
      <p:tags r:id="rId2"/>
    </p:custDataLst>
    <p:extLst>
      <p:ext uri="{BB962C8B-B14F-4D97-AF65-F5344CB8AC3E}">
        <p14:creationId xmlns:p14="http://schemas.microsoft.com/office/powerpoint/2010/main" val="1166721239"/>
      </p:ext>
    </p:extLst>
  </p:cSld>
  <p:clrMapOvr>
    <a:masterClrMapping/>
  </p:clrMapOvr>
  <mc:AlternateContent xmlns:mc="http://schemas.openxmlformats.org/markup-compatibility/2006" xmlns:p14="http://schemas.microsoft.com/office/powerpoint/2010/main">
    <mc:Choice Requires="p14">
      <p:transition spd="med" p14:dur="700" advTm="27816">
        <p:fade/>
      </p:transition>
    </mc:Choice>
    <mc:Fallback xmlns="">
      <p:transition spd="med" advTm="278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animBg="1"/>
      <p:bldP spid="1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Tips on BYO Generalized Images</a:t>
            </a:r>
            <a:endParaRPr lang="en-US" sz="5400" dirty="0"/>
          </a:p>
        </p:txBody>
      </p:sp>
      <p:sp>
        <p:nvSpPr>
          <p:cNvPr id="3" name="Text Placeholder 2"/>
          <p:cNvSpPr>
            <a:spLocks noGrp="1"/>
          </p:cNvSpPr>
          <p:nvPr>
            <p:ph type="body" sz="quarter" idx="4294967295"/>
          </p:nvPr>
        </p:nvSpPr>
        <p:spPr>
          <a:xfrm>
            <a:off x="0" y="1701800"/>
            <a:ext cx="4797425" cy="4025900"/>
          </a:xfrm>
        </p:spPr>
        <p:txBody>
          <a:bodyPr>
            <a:normAutofit fontScale="92500"/>
          </a:bodyPr>
          <a:lstStyle/>
          <a:p>
            <a:r>
              <a:rPr lang="en-US" sz="3200" dirty="0" err="1"/>
              <a:t>Sysprep</a:t>
            </a:r>
            <a:r>
              <a:rPr lang="en-US" sz="3200" dirty="0"/>
              <a:t> and “Generalize” is </a:t>
            </a:r>
            <a:r>
              <a:rPr lang="en-US" sz="3200" dirty="0" smtClean="0"/>
              <a:t>expected</a:t>
            </a:r>
            <a:endParaRPr lang="en-US" sz="3200" dirty="0"/>
          </a:p>
          <a:p>
            <a:r>
              <a:rPr lang="en-US" sz="3200" dirty="0"/>
              <a:t>Do NOT put unattend.xml on the </a:t>
            </a:r>
            <a:r>
              <a:rPr lang="en-US" sz="3200" dirty="0" smtClean="0"/>
              <a:t>disk</a:t>
            </a:r>
            <a:endParaRPr lang="en-US" sz="3200" dirty="0"/>
          </a:p>
          <a:p>
            <a:r>
              <a:rPr lang="en-US" sz="3200" dirty="0"/>
              <a:t>Do NOT install the Windows Azure Integration Components!! </a:t>
            </a:r>
          </a:p>
          <a:p>
            <a:r>
              <a:rPr lang="en-US" sz="3200" dirty="0"/>
              <a:t>No WA Agent</a:t>
            </a: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398" y="1753036"/>
            <a:ext cx="6847410" cy="47231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575215272"/>
      </p:ext>
    </p:extLst>
  </p:cSld>
  <p:clrMapOvr>
    <a:masterClrMapping/>
  </p:clrMapOvr>
  <p:transition advTm="546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Imaging Virtual Machines</a:t>
            </a:r>
            <a:endParaRPr lang="en-US" dirty="0"/>
          </a:p>
        </p:txBody>
      </p:sp>
    </p:spTree>
    <p:extLst>
      <p:ext uri="{BB962C8B-B14F-4D97-AF65-F5344CB8AC3E}">
        <p14:creationId xmlns:p14="http://schemas.microsoft.com/office/powerpoint/2010/main" val="107584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VMs</a:t>
            </a:r>
            <a:endParaRPr lang="en-US" dirty="0"/>
          </a:p>
        </p:txBody>
      </p:sp>
    </p:spTree>
    <p:extLst>
      <p:ext uri="{BB962C8B-B14F-4D97-AF65-F5344CB8AC3E}">
        <p14:creationId xmlns:p14="http://schemas.microsoft.com/office/powerpoint/2010/main" val="24067014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2792" y="2816027"/>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p:nvPr>
        </p:nvSpPr>
        <p:spPr/>
        <p:txBody>
          <a:bodyPr/>
          <a:lstStyle/>
          <a:p>
            <a:r>
              <a:rPr lang="en-GB" sz="5400" dirty="0"/>
              <a:t>Manage using existing Tools</a:t>
            </a:r>
          </a:p>
        </p:txBody>
      </p:sp>
      <p:sp>
        <p:nvSpPr>
          <p:cNvPr id="68" name="TextBox 20"/>
          <p:cNvSpPr txBox="1"/>
          <p:nvPr/>
        </p:nvSpPr>
        <p:spPr>
          <a:xfrm>
            <a:off x="7281075" y="6195097"/>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Azure</a:t>
            </a:r>
            <a:endParaRPr lang="en-US" sz="2800" spc="-70" dirty="0">
              <a:gradFill>
                <a:gsLst>
                  <a:gs pos="100000">
                    <a:srgbClr val="00188F"/>
                  </a:gs>
                  <a:gs pos="0">
                    <a:srgbClr val="00188F"/>
                  </a:gs>
                </a:gsLst>
                <a:lin ang="5400000" scaled="0"/>
              </a:gradFill>
            </a:endParaRPr>
          </a:p>
        </p:txBody>
      </p:sp>
      <p:sp>
        <p:nvSpPr>
          <p:cNvPr id="69" name="Rectangle 68"/>
          <p:cNvSpPr/>
          <p:nvPr/>
        </p:nvSpPr>
        <p:spPr bwMode="auto">
          <a:xfrm>
            <a:off x="434132" y="1697933"/>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7315" y="6189686"/>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smtClean="0">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5468" y="2828686"/>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2221" y="2820161"/>
            <a:ext cx="914032" cy="914032"/>
          </a:xfrm>
          <a:prstGeom prst="rect">
            <a:avLst/>
          </a:prstGeom>
          <a:noFill/>
        </p:spPr>
      </p:pic>
      <p:sp>
        <p:nvSpPr>
          <p:cNvPr id="104" name="Freeform 103"/>
          <p:cNvSpPr>
            <a:spLocks noEditPoints="1"/>
          </p:cNvSpPr>
          <p:nvPr/>
        </p:nvSpPr>
        <p:spPr bwMode="black">
          <a:xfrm>
            <a:off x="4332901" y="3618100"/>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5043" y="4786572"/>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58997"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29812"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2012</a:t>
            </a:r>
            <a:endParaRPr lang="en-US" sz="1600" spc="-53" dirty="0">
              <a:solidFill>
                <a:srgbClr val="FFFFFF"/>
              </a:solidFill>
            </a:endParaRPr>
          </a:p>
        </p:txBody>
      </p:sp>
      <p:sp>
        <p:nvSpPr>
          <p:cNvPr id="111" name="TextBox 20"/>
          <p:cNvSpPr txBox="1"/>
          <p:nvPr/>
        </p:nvSpPr>
        <p:spPr>
          <a:xfrm>
            <a:off x="10102792" y="6195097"/>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Internet</a:t>
            </a:r>
            <a:endParaRPr lang="en-US" sz="2800" spc="-70" dirty="0">
              <a:gradFill>
                <a:gsLst>
                  <a:gs pos="100000">
                    <a:srgbClr val="00188F"/>
                  </a:gs>
                  <a:gs pos="0">
                    <a:srgbClr val="00188F"/>
                  </a:gs>
                </a:gsLst>
                <a:lin ang="5400000" scaled="0"/>
              </a:gradFill>
            </a:endParaRP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08741" y="5547769"/>
            <a:ext cx="103479" cy="264875"/>
          </a:xfrm>
          <a:prstGeom prst="rect">
            <a:avLst/>
          </a:prstGeom>
          <a:noFill/>
        </p:spPr>
      </p:pic>
      <p:sp>
        <p:nvSpPr>
          <p:cNvPr id="139" name="TextBox 138"/>
          <p:cNvSpPr txBox="1"/>
          <p:nvPr/>
        </p:nvSpPr>
        <p:spPr>
          <a:xfrm>
            <a:off x="10513284" y="5587897"/>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299415" y="3857881"/>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1621" y="295161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5649" y="3782873"/>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3284" y="3077305"/>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0855" y="464150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3284" y="4740165"/>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1505" y="2911545"/>
            <a:ext cx="1446414" cy="246221"/>
          </a:xfrm>
          <a:prstGeom prst="rect">
            <a:avLst/>
          </a:prstGeom>
          <a:noFill/>
        </p:spPr>
        <p:txBody>
          <a:bodyPr wrap="square" lIns="0" tIns="0" rIns="0" bIns="0" rtlCol="0">
            <a:spAutoFit/>
          </a:bodyPr>
          <a:lstStyle/>
          <a:p>
            <a:pPr algn="ctr" defTabSz="685658"/>
            <a:r>
              <a:rPr lang="en-US" sz="1600" spc="-53" dirty="0" smtClean="0">
                <a:solidFill>
                  <a:srgbClr val="D2D2D2">
                    <a:lumMod val="40000"/>
                    <a:lumOff val="60000"/>
                  </a:srgbClr>
                </a:solidFill>
              </a:rPr>
              <a:t>X86/x64 </a:t>
            </a:r>
            <a:endParaRPr lang="en-US" sz="1600" spc="-53" dirty="0">
              <a:solidFill>
                <a:srgbClr val="D2D2D2">
                  <a:lumMod val="40000"/>
                  <a:lumOff val="60000"/>
                </a:srgbClr>
              </a:solidFill>
            </a:endParaRPr>
          </a:p>
        </p:txBody>
      </p:sp>
      <p:sp>
        <p:nvSpPr>
          <p:cNvPr id="170" name="TextBox 169"/>
          <p:cNvSpPr txBox="1"/>
          <p:nvPr/>
        </p:nvSpPr>
        <p:spPr>
          <a:xfrm>
            <a:off x="519705" y="2883232"/>
            <a:ext cx="1290729" cy="246221"/>
          </a:xfrm>
          <a:prstGeom prst="rect">
            <a:avLst/>
          </a:prstGeom>
          <a:noFill/>
        </p:spPr>
        <p:txBody>
          <a:bodyPr wrap="square" lIns="0" tIns="0" rIns="0" bIns="0" rtlCol="0">
            <a:spAutoFit/>
          </a:bodyPr>
          <a:lstStyle/>
          <a:p>
            <a:pPr algn="ctr" defTabSz="685593"/>
            <a:r>
              <a:rPr lang="en-US" sz="1600" spc="-53" dirty="0" smtClean="0">
                <a:solidFill>
                  <a:srgbClr val="FFFFFF"/>
                </a:solidFill>
              </a:rPr>
              <a:t>Macs</a:t>
            </a:r>
            <a:endParaRPr lang="en-US" sz="1600" spc="-53" dirty="0">
              <a:solidFill>
                <a:srgbClr val="FFFFFF"/>
              </a:solidFill>
            </a:endParaRPr>
          </a:p>
        </p:txBody>
      </p:sp>
      <p:sp>
        <p:nvSpPr>
          <p:cNvPr id="42" name="Freeform 20"/>
          <p:cNvSpPr>
            <a:spLocks noEditPoints="1"/>
          </p:cNvSpPr>
          <p:nvPr/>
        </p:nvSpPr>
        <p:spPr bwMode="black">
          <a:xfrm>
            <a:off x="609600" y="1957158"/>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5292" y="2234200"/>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4544" y="301325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6283" y="438502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1274" y="4376573"/>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3087" y="553724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6424" y="553089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sp>
        <p:nvSpPr>
          <p:cNvPr id="54" name="TextBox 53"/>
          <p:cNvSpPr txBox="1"/>
          <p:nvPr/>
        </p:nvSpPr>
        <p:spPr>
          <a:xfrm>
            <a:off x="7487746" y="2946063"/>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1809" y="988480"/>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5992" y="1680496"/>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68556" y="3562420"/>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49962" y="1959030"/>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4218" y="1844832"/>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4904" y="2623984"/>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smtClean="0">
                  <a:solidFill>
                    <a:srgbClr val="FFFFFF"/>
                  </a:solidFill>
                </a:rPr>
                <a:t>AD</a:t>
              </a:r>
              <a:endParaRPr lang="en-US" sz="1600" spc="-53" dirty="0">
                <a:solidFill>
                  <a:srgbClr val="FFFFFF"/>
                </a:solidFill>
              </a:endParaRP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0001"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0816"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0415"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1230"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cxnSp>
        <p:nvCxnSpPr>
          <p:cNvPr id="63" name="Straight Arrow Connector 62"/>
          <p:cNvCxnSpPr/>
          <p:nvPr/>
        </p:nvCxnSpPr>
        <p:spPr>
          <a:xfrm>
            <a:off x="9774864" y="2600852"/>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0865" y="3788905"/>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1553" y="3184000"/>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0865" y="3809641"/>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7010" y="3188622"/>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6276" y="3280149"/>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199589" y="3814396"/>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5457" y="3809633"/>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4491" y="32004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3541" y="399099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3066" y="48387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3541" y="57150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4386" y="3842481"/>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4560" y="3825426"/>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39825" y="3838298"/>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220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4294967295"/>
          </p:nvPr>
        </p:nvSpPr>
        <p:spPr>
          <a:xfrm>
            <a:off x="0" y="1323975"/>
            <a:ext cx="7959725" cy="6110288"/>
          </a:xfrm>
        </p:spPr>
        <p:txBody>
          <a:bodyPr/>
          <a:lstStyle/>
          <a:p>
            <a:pPr marL="0" indent="0">
              <a:buNone/>
            </a:pPr>
            <a:r>
              <a:rPr lang="en-US" sz="4000" dirty="0">
                <a:solidFill>
                  <a:schemeClr val="tx2"/>
                </a:solidFill>
              </a:rPr>
              <a:t>Full Support for </a:t>
            </a:r>
            <a:r>
              <a:rPr lang="en-US" sz="4000" dirty="0" smtClean="0">
                <a:solidFill>
                  <a:schemeClr val="tx2"/>
                </a:solidFill>
              </a:rPr>
              <a:t>IaaS</a:t>
            </a:r>
            <a:endParaRPr lang="en-US" sz="4000" dirty="0">
              <a:solidFill>
                <a:schemeClr val="tx2"/>
              </a:solidFill>
            </a:endParaRPr>
          </a:p>
          <a:p>
            <a:pPr marL="457006" indent="-457006">
              <a:buFont typeface="Arial" pitchFamily="34" charset="0"/>
              <a:buChar char="•"/>
            </a:pPr>
            <a:r>
              <a:rPr lang="en-US" sz="2000" dirty="0">
                <a:solidFill>
                  <a:schemeClr val="tx1">
                    <a:lumMod val="75000"/>
                    <a:lumOff val="25000"/>
                  </a:schemeClr>
                </a:solidFill>
              </a:rPr>
              <a:t>Windows Azure PowerShell Cmdlets</a:t>
            </a:r>
          </a:p>
          <a:p>
            <a:pPr marL="457006" indent="-457006">
              <a:buFont typeface="Arial" pitchFamily="34" charset="0"/>
              <a:buChar char="•"/>
            </a:pPr>
            <a:r>
              <a:rPr lang="en-US" sz="2000" dirty="0">
                <a:solidFill>
                  <a:schemeClr val="tx1">
                    <a:lumMod val="75000"/>
                    <a:lumOff val="25000"/>
                  </a:schemeClr>
                </a:solidFill>
              </a:rPr>
              <a:t>Cross Platform Scripting Built on node.js</a:t>
            </a:r>
          </a:p>
          <a:p>
            <a:pPr marL="457006" indent="-457006">
              <a:buFont typeface="Arial" pitchFamily="34" charset="0"/>
              <a:buChar char="•"/>
            </a:pPr>
            <a:endParaRPr lang="en-US" sz="2699" dirty="0"/>
          </a:p>
          <a:p>
            <a:pPr marL="0" indent="0">
              <a:buNone/>
            </a:pPr>
            <a:r>
              <a:rPr lang="en-US" sz="4000" dirty="0">
                <a:solidFill>
                  <a:schemeClr val="tx2"/>
                </a:solidFill>
              </a:rPr>
              <a:t>Capabilities</a:t>
            </a:r>
          </a:p>
          <a:p>
            <a:pPr marL="457006" lvl="1" indent="-457006"/>
            <a:r>
              <a:rPr lang="en-US" sz="2000" dirty="0">
                <a:solidFill>
                  <a:schemeClr val="tx1">
                    <a:lumMod val="75000"/>
                    <a:lumOff val="25000"/>
                  </a:schemeClr>
                </a:solidFill>
                <a:latin typeface="+mj-lt"/>
              </a:rPr>
              <a:t>Provisioning, Removal</a:t>
            </a:r>
          </a:p>
          <a:p>
            <a:pPr marL="457006" lvl="1" indent="-457006"/>
            <a:r>
              <a:rPr lang="en-US" sz="2000" dirty="0">
                <a:solidFill>
                  <a:schemeClr val="tx1">
                    <a:lumMod val="75000"/>
                    <a:lumOff val="25000"/>
                  </a:schemeClr>
                </a:solidFill>
                <a:latin typeface="+mj-lt"/>
              </a:rPr>
              <a:t>Reboot, Start</a:t>
            </a:r>
          </a:p>
          <a:p>
            <a:pPr marL="457006" lvl="1" indent="-457006"/>
            <a:r>
              <a:rPr lang="en-US" sz="2000" dirty="0">
                <a:solidFill>
                  <a:schemeClr val="tx1">
                    <a:lumMod val="75000"/>
                    <a:lumOff val="25000"/>
                  </a:schemeClr>
                </a:solidFill>
                <a:latin typeface="+mj-lt"/>
              </a:rPr>
              <a:t>Import and Export VM settings</a:t>
            </a:r>
          </a:p>
          <a:p>
            <a:pPr marL="457006" lvl="1" indent="-457006"/>
            <a:r>
              <a:rPr lang="en-US" sz="2000" dirty="0">
                <a:solidFill>
                  <a:schemeClr val="tx1">
                    <a:lumMod val="75000"/>
                    <a:lumOff val="25000"/>
                  </a:schemeClr>
                </a:solidFill>
                <a:latin typeface="+mj-lt"/>
              </a:rPr>
              <a:t>Support for Windows and Linux VMs</a:t>
            </a:r>
          </a:p>
          <a:p>
            <a:pPr marL="457006" lvl="1" indent="-457006"/>
            <a:r>
              <a:rPr lang="en-US" sz="2000" dirty="0">
                <a:solidFill>
                  <a:schemeClr val="tx1">
                    <a:lumMod val="75000"/>
                    <a:lumOff val="25000"/>
                  </a:schemeClr>
                </a:solidFill>
                <a:latin typeface="+mj-lt"/>
              </a:rPr>
              <a:t>Domain Join at Provision for Windows</a:t>
            </a:r>
          </a:p>
          <a:p>
            <a:pPr marL="457006" lvl="1" indent="-457006"/>
            <a:r>
              <a:rPr lang="en-US" sz="2000" dirty="0">
                <a:solidFill>
                  <a:schemeClr val="tx1">
                    <a:lumMod val="75000"/>
                    <a:lumOff val="25000"/>
                  </a:schemeClr>
                </a:solidFill>
                <a:latin typeface="+mj-lt"/>
              </a:rPr>
              <a:t>Fully Customize VM with Data Disks and Endpoint Configuration</a:t>
            </a:r>
          </a:p>
          <a:p>
            <a:pPr marL="457006" lvl="1" indent="-457006"/>
            <a:r>
              <a:rPr lang="en-US" sz="2000" dirty="0">
                <a:solidFill>
                  <a:schemeClr val="tx1">
                    <a:lumMod val="75000"/>
                    <a:lumOff val="25000"/>
                  </a:schemeClr>
                </a:solidFill>
                <a:latin typeface="+mj-lt"/>
              </a:rPr>
              <a:t>Automate Virtual Network Settings</a:t>
            </a:r>
          </a:p>
          <a:p>
            <a:endParaRPr lang="en-US" sz="2699" dirty="0"/>
          </a:p>
          <a:p>
            <a:endParaRPr lang="en-US" sz="2699" dirty="0"/>
          </a:p>
        </p:txBody>
      </p:sp>
      <p:sp>
        <p:nvSpPr>
          <p:cNvPr id="4" name="Freeform 84"/>
          <p:cNvSpPr>
            <a:spLocks noEditPoints="1"/>
          </p:cNvSpPr>
          <p:nvPr/>
        </p:nvSpPr>
        <p:spPr bwMode="black">
          <a:xfrm>
            <a:off x="8633089"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endParaRPr lang="en-US" sz="2099" dirty="0"/>
          </a:p>
        </p:txBody>
      </p:sp>
    </p:spTree>
    <p:extLst>
      <p:ext uri="{BB962C8B-B14F-4D97-AF65-F5344CB8AC3E}">
        <p14:creationId xmlns:p14="http://schemas.microsoft.com/office/powerpoint/2010/main" val="301945903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522151" y="1900637"/>
            <a:ext cx="1309347" cy="1309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7" name="Rectangle 16"/>
          <p:cNvSpPr>
            <a:spLocks/>
          </p:cNvSpPr>
          <p:nvPr/>
        </p:nvSpPr>
        <p:spPr bwMode="auto">
          <a:xfrm>
            <a:off x="522158" y="3390853"/>
            <a:ext cx="1307250" cy="1307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18" name="Rectangle 17"/>
          <p:cNvSpPr>
            <a:spLocks/>
          </p:cNvSpPr>
          <p:nvPr/>
        </p:nvSpPr>
        <p:spPr bwMode="auto">
          <a:xfrm>
            <a:off x="522158" y="4878976"/>
            <a:ext cx="1307250" cy="1307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9"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chemeClr val="accent2">
                    <a:alpha val="99000"/>
                  </a:scheme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737100"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6" name="Freeform 78"/>
          <p:cNvSpPr>
            <a:spLocks noEditPoints="1"/>
          </p:cNvSpPr>
          <p:nvPr/>
        </p:nvSpPr>
        <p:spPr bwMode="black">
          <a:xfrm>
            <a:off x="780143" y="5153969"/>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7" name="Freeform 9"/>
          <p:cNvSpPr>
            <a:spLocks noEditPoints="1"/>
          </p:cNvSpPr>
          <p:nvPr/>
        </p:nvSpPr>
        <p:spPr bwMode="black">
          <a:xfrm>
            <a:off x="795308" y="2173894"/>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7583940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522151" y="1900637"/>
            <a:ext cx="1309347" cy="1309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8" name="Rectangle 7"/>
          <p:cNvSpPr>
            <a:spLocks/>
          </p:cNvSpPr>
          <p:nvPr/>
        </p:nvSpPr>
        <p:spPr bwMode="auto">
          <a:xfrm>
            <a:off x="522158" y="3390853"/>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9" name="Rectangle 8"/>
          <p:cNvSpPr>
            <a:spLocks/>
          </p:cNvSpPr>
          <p:nvPr/>
        </p:nvSpPr>
        <p:spPr bwMode="auto">
          <a:xfrm>
            <a:off x="522158" y="4878976"/>
            <a:ext cx="1307250" cy="13072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0"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897189" y="5176222"/>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800" dirty="0"/>
          </a:p>
        </p:txBody>
      </p:sp>
      <p:sp>
        <p:nvSpPr>
          <p:cNvPr id="16" name="Freeform 7"/>
          <p:cNvSpPr>
            <a:spLocks noEditPoints="1"/>
          </p:cNvSpPr>
          <p:nvPr/>
        </p:nvSpPr>
        <p:spPr bwMode="black">
          <a:xfrm>
            <a:off x="761498" y="3629717"/>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17" name="Freeform 11"/>
          <p:cNvSpPr>
            <a:spLocks noEditPoints="1"/>
          </p:cNvSpPr>
          <p:nvPr/>
        </p:nvSpPr>
        <p:spPr bwMode="black">
          <a:xfrm>
            <a:off x="807283"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06030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Take the </a:t>
            </a:r>
            <a:r>
              <a:rPr lang="en-US" dirty="0" err="1"/>
              <a:t>DevUnleashed</a:t>
            </a:r>
            <a:r>
              <a:rPr lang="en-US" dirty="0"/>
              <a:t> Windows Azure Survey</a:t>
            </a:r>
          </a:p>
        </p:txBody>
      </p:sp>
      <p:sp>
        <p:nvSpPr>
          <p:cNvPr id="5" name="Content Placeholder 1"/>
          <p:cNvSpPr txBox="1">
            <a:spLocks/>
          </p:cNvSpPr>
          <p:nvPr/>
        </p:nvSpPr>
        <p:spPr>
          <a:xfrm>
            <a:off x="1111418" y="1911982"/>
            <a:ext cx="5314050" cy="4574571"/>
          </a:xfrm>
          <a:prstGeom prst="rect">
            <a:avLst/>
          </a:prstGeom>
        </p:spPr>
        <p:txBody>
          <a:bodyPr vert="horz" lIns="121888" tIns="60944" rIns="121888" bIns="60944" rtlCol="0">
            <a:normAutofit/>
          </a:bodyPr>
          <a:lstStyle>
            <a:lvl1pPr marL="128588" indent="-128588"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1pPr>
            <a:lvl2pPr marL="557213" indent="-214313"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2pPr>
            <a:lvl3pPr marL="857250" indent="-171450"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3199" dirty="0"/>
              <a:t>Your feedback, helps us make these events available to your community, please fill it out sometime today. </a:t>
            </a:r>
            <a:endParaRPr lang="en-US" sz="2000" dirty="0"/>
          </a:p>
          <a:p>
            <a:endParaRPr lang="en-US" sz="2000" dirty="0"/>
          </a:p>
          <a:p>
            <a:endParaRPr lang="en-US" sz="2000" dirty="0"/>
          </a:p>
        </p:txBody>
      </p:sp>
      <p:pic>
        <p:nvPicPr>
          <p:cNvPr id="7" name="Picture 6"/>
          <p:cNvPicPr>
            <a:picLocks noChangeAspect="1"/>
          </p:cNvPicPr>
          <p:nvPr/>
        </p:nvPicPr>
        <p:blipFill>
          <a:blip r:embed="rId2"/>
          <a:stretch>
            <a:fillRect/>
          </a:stretch>
        </p:blipFill>
        <p:spPr>
          <a:xfrm>
            <a:off x="2700097" y="3998692"/>
            <a:ext cx="2136693" cy="2103820"/>
          </a:xfrm>
          <a:prstGeom prst="rect">
            <a:avLst/>
          </a:prstGeom>
        </p:spPr>
      </p:pic>
      <p:pic>
        <p:nvPicPr>
          <p:cNvPr id="8" name="Picture Placeholder 5"/>
          <p:cNvPicPr>
            <a:picLocks noGrp="1" noChangeAspect="1"/>
          </p:cNvPicPr>
          <p:nvPr>
            <p:ph type="pic" sz="quarter" idx="12"/>
          </p:nvPr>
        </p:nvPicPr>
        <p:blipFill>
          <a:blip r:embed="rId3"/>
          <a:srcRect l="8891" r="8891"/>
          <a:stretch>
            <a:fillRect/>
          </a:stretch>
        </p:blipFill>
        <p:spPr>
          <a:prstGeom prst="rect">
            <a:avLst/>
          </a:prstGeom>
          <a:solidFill>
            <a:srgbClr val="282828"/>
          </a:solidFill>
          <a:effectLst>
            <a:innerShdw blurRad="101600" dist="25400" dir="13500000">
              <a:srgbClr val="000000">
                <a:alpha val="76000"/>
              </a:srgbClr>
            </a:innerShdw>
          </a:effectLst>
        </p:spPr>
      </p:pic>
      <p:sp>
        <p:nvSpPr>
          <p:cNvPr id="2" name="Rectangle 1"/>
          <p:cNvSpPr/>
          <p:nvPr/>
        </p:nvSpPr>
        <p:spPr>
          <a:xfrm>
            <a:off x="2461402" y="6137761"/>
            <a:ext cx="7928132" cy="584775"/>
          </a:xfrm>
          <a:prstGeom prst="rect">
            <a:avLst/>
          </a:prstGeom>
        </p:spPr>
        <p:txBody>
          <a:bodyPr wrap="none">
            <a:spAutoFit/>
          </a:bodyPr>
          <a:lstStyle/>
          <a:p>
            <a:r>
              <a:rPr lang="en-US" sz="3200" dirty="0">
                <a:hlinkClick r:id="rId4"/>
              </a:rPr>
              <a:t>www.surveymonkey.com/s/azureunleashed</a:t>
            </a:r>
            <a:endParaRPr lang="en-US" sz="3200" dirty="0"/>
          </a:p>
        </p:txBody>
      </p:sp>
    </p:spTree>
    <p:extLst>
      <p:ext uri="{BB962C8B-B14F-4D97-AF65-F5344CB8AC3E}">
        <p14:creationId xmlns:p14="http://schemas.microsoft.com/office/powerpoint/2010/main" val="1644098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8"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6587"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87" y="0"/>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solidFill>
                  <a:schemeClr val="accent5"/>
                </a:solidFill>
              </a:rPr>
              <a:t>PaaS</a:t>
            </a:r>
          </a:p>
        </p:txBody>
      </p:sp>
      <p:sp>
        <p:nvSpPr>
          <p:cNvPr id="60" name="Rectangle 59"/>
          <p:cNvSpPr/>
          <p:nvPr/>
        </p:nvSpPr>
        <p:spPr bwMode="auto">
          <a:xfrm>
            <a:off x="9666384"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solidFill>
                  <a:schemeClr val="accent5"/>
                </a:solidFill>
              </a:rPr>
              <a:t>SaaS</a:t>
            </a:r>
          </a:p>
        </p:txBody>
      </p:sp>
      <p:sp>
        <p:nvSpPr>
          <p:cNvPr id="61" name="Rectangle 60"/>
          <p:cNvSpPr/>
          <p:nvPr/>
        </p:nvSpPr>
        <p:spPr bwMode="auto">
          <a:xfrm>
            <a:off x="8070725" y="2541818"/>
            <a:ext cx="1549840" cy="1908027"/>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sp>
        <p:nvSpPr>
          <p:cNvPr id="62" name="Rectangle 61"/>
          <p:cNvSpPr/>
          <p:nvPr/>
        </p:nvSpPr>
        <p:spPr bwMode="auto">
          <a:xfrm>
            <a:off x="9664863" y="2541818"/>
            <a:ext cx="1549840" cy="1908027"/>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sp>
        <p:nvSpPr>
          <p:cNvPr id="64" name="Rectangle 63"/>
          <p:cNvSpPr/>
          <p:nvPr/>
        </p:nvSpPr>
        <p:spPr bwMode="auto">
          <a:xfrm>
            <a:off x="3289837"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solidFill>
                  <a:schemeClr val="accent5"/>
                </a:solidFill>
              </a:rPr>
              <a:t>Physical</a:t>
            </a:r>
          </a:p>
        </p:txBody>
      </p:sp>
      <p:sp>
        <p:nvSpPr>
          <p:cNvPr id="65" name="Rectangle 64"/>
          <p:cNvSpPr/>
          <p:nvPr/>
        </p:nvSpPr>
        <p:spPr bwMode="auto">
          <a:xfrm>
            <a:off x="3288316" y="2541818"/>
            <a:ext cx="1549840" cy="1908027"/>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948925"/>
            <a:ext cx="1107256" cy="1106965"/>
          </a:xfrm>
          <a:prstGeom prst="rect">
            <a:avLst/>
          </a:prstGeom>
          <a:solidFill>
            <a:schemeClr val="accent1">
              <a:lumMod val="60000"/>
              <a:lumOff val="40000"/>
            </a:schemeClr>
          </a:solidFill>
        </p:spPr>
      </p:pic>
      <p:sp>
        <p:nvSpPr>
          <p:cNvPr id="68" name="Isosceles Triangle 67"/>
          <p:cNvSpPr/>
          <p:nvPr/>
        </p:nvSpPr>
        <p:spPr bwMode="auto">
          <a:xfrm rot="10800000">
            <a:off x="8435420" y="3231742"/>
            <a:ext cx="582163" cy="729051"/>
          </a:xfrm>
          <a:prstGeom prst="triangle">
            <a:avLst>
              <a:gd name="adj" fmla="val 0"/>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solidFill>
                <a:schemeClr val="accent5"/>
              </a:soli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8297737" y="3660180"/>
            <a:ext cx="1159181" cy="690681"/>
          </a:xfrm>
          <a:prstGeom prst="rect">
            <a:avLst/>
          </a:prstGeom>
          <a:solidFill>
            <a:schemeClr val="accent1">
              <a:lumMod val="60000"/>
              <a:lumOff val="40000"/>
            </a:schemeClr>
          </a:solid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548888"/>
            <a:ext cx="857527" cy="857081"/>
          </a:xfrm>
          <a:prstGeom prst="rect">
            <a:avLst/>
          </a:prstGeom>
          <a:solidFill>
            <a:schemeClr val="accent1">
              <a:lumMod val="60000"/>
              <a:lumOff val="40000"/>
            </a:schemeClr>
          </a:solidFill>
        </p:spPr>
      </p:pic>
      <p:grpSp>
        <p:nvGrpSpPr>
          <p:cNvPr id="71" name="Group 70"/>
          <p:cNvGrpSpPr/>
          <p:nvPr/>
        </p:nvGrpSpPr>
        <p:grpSpPr>
          <a:xfrm>
            <a:off x="9870470" y="2629953"/>
            <a:ext cx="1159181" cy="1720913"/>
            <a:chOff x="10948236" y="3048621"/>
            <a:chExt cx="2113909" cy="3139117"/>
          </a:xfrm>
          <a:solidFill>
            <a:schemeClr val="accent1">
              <a:lumMod val="60000"/>
              <a:lumOff val="40000"/>
            </a:schemeClr>
          </a:solidFill>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grpFill/>
          </p:spPr>
        </p:pic>
        <p:sp>
          <p:nvSpPr>
            <p:cNvPr id="73" name="Isosceles Triangle 72"/>
            <p:cNvSpPr/>
            <p:nvPr/>
          </p:nvSpPr>
          <p:spPr bwMode="auto">
            <a:xfrm rot="10800000">
              <a:off x="11199316" y="4146344"/>
              <a:ext cx="1061647" cy="1329862"/>
            </a:xfrm>
            <a:prstGeom prst="triangle">
              <a:avLst>
                <a:gd name="adj" fmla="val 0"/>
              </a:avLst>
            </a:prstGeom>
            <a:grp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solidFill>
                  <a:schemeClr val="accent5"/>
                </a:soli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grpFill/>
            <a:ln>
              <a:noFill/>
            </a:ln>
            <a:effectLst/>
          </p:spPr>
        </p:pic>
      </p:grpSp>
      <p:sp>
        <p:nvSpPr>
          <p:cNvPr id="76" name="Rectangle 75"/>
          <p:cNvSpPr/>
          <p:nvPr/>
        </p:nvSpPr>
        <p:spPr bwMode="auto">
          <a:xfrm>
            <a:off x="4883971" y="4497659"/>
            <a:ext cx="1549840" cy="51878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b="1" kern="0" dirty="0">
                <a:solidFill>
                  <a:schemeClr val="accent5"/>
                </a:solidFill>
                <a:latin typeface="+mj-lt"/>
              </a:rPr>
              <a:t>Virtual</a:t>
            </a:r>
          </a:p>
        </p:txBody>
      </p:sp>
      <p:sp>
        <p:nvSpPr>
          <p:cNvPr id="77" name="Rectangle 76"/>
          <p:cNvSpPr/>
          <p:nvPr/>
        </p:nvSpPr>
        <p:spPr bwMode="auto">
          <a:xfrm>
            <a:off x="4882450" y="2541818"/>
            <a:ext cx="1549840" cy="1908028"/>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4938553" y="2861306"/>
            <a:ext cx="1399740" cy="1282203"/>
          </a:xfrm>
          <a:prstGeom prst="rect">
            <a:avLst/>
          </a:prstGeom>
          <a:solidFill>
            <a:schemeClr val="accent1">
              <a:lumMod val="60000"/>
              <a:lumOff val="40000"/>
            </a:schemeClr>
          </a:solidFill>
          <a:ln w="9525">
            <a:noFill/>
            <a:miter lim="800000"/>
            <a:headEnd/>
            <a:tailEnd/>
          </a:ln>
          <a:effectLst/>
        </p:spPr>
      </p:pic>
      <p:sp>
        <p:nvSpPr>
          <p:cNvPr id="80" name="Rectangle 79"/>
          <p:cNvSpPr/>
          <p:nvPr/>
        </p:nvSpPr>
        <p:spPr bwMode="auto">
          <a:xfrm>
            <a:off x="6478109" y="4497661"/>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1472" y="2516832"/>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idx="4294967295"/>
          </p:nvPr>
        </p:nvSpPr>
        <p:spPr>
          <a:xfrm>
            <a:off x="0" y="338201"/>
            <a:ext cx="10969625" cy="1916483"/>
          </a:xfrm>
        </p:spPr>
        <p:txBody>
          <a:bodyPr>
            <a:noAutofit/>
          </a:bodyPr>
          <a:lstStyle/>
          <a:p>
            <a:r>
              <a:rPr lang="en-US" sz="3600" dirty="0">
                <a:solidFill>
                  <a:schemeClr val="accent5"/>
                </a:solidFill>
              </a:rPr>
              <a:t>A Continuous Offering </a:t>
            </a:r>
            <a:br>
              <a:rPr lang="en-US" sz="3600" dirty="0">
                <a:solidFill>
                  <a:schemeClr val="accent5"/>
                </a:solidFill>
              </a:rPr>
            </a:br>
            <a:r>
              <a:rPr lang="en-US" sz="3600" dirty="0">
                <a:solidFill>
                  <a:schemeClr val="accent5"/>
                </a:solidFill>
              </a:rPr>
              <a:t>		From Private to </a:t>
            </a:r>
            <a:br>
              <a:rPr lang="en-US" sz="3600" dirty="0">
                <a:solidFill>
                  <a:schemeClr val="accent5"/>
                </a:solidFill>
              </a:rPr>
            </a:br>
            <a:r>
              <a:rPr lang="en-US" sz="3600" dirty="0">
                <a:solidFill>
                  <a:schemeClr val="accent5"/>
                </a:solidFill>
              </a:rPr>
              <a:t>			Public </a:t>
            </a:r>
            <a:r>
              <a:rPr lang="en-US" sz="3600" dirty="0" smtClean="0">
                <a:solidFill>
                  <a:schemeClr val="accent5"/>
                </a:solidFill>
              </a:rPr>
              <a:t>Cloud</a:t>
            </a:r>
            <a:endParaRPr lang="en-US" sz="3600" dirty="0">
              <a:solidFill>
                <a:schemeClr val="accent5"/>
              </a:solidFill>
            </a:endParaRPr>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6" name="Text Placeholder 5"/>
          <p:cNvSpPr>
            <a:spLocks noGrp="1"/>
          </p:cNvSpPr>
          <p:nvPr>
            <p:ph type="body" sz="quarter" idx="12"/>
          </p:nvPr>
        </p:nvSpPr>
        <p:spPr/>
        <p:txBody>
          <a:bodyPr/>
          <a:lstStyle/>
          <a:p>
            <a:r>
              <a:rPr lang="en-US" dirty="0" smtClean="0"/>
              <a:t>Upload VMs from On-premises to Cloud</a:t>
            </a:r>
            <a:endParaRPr lang="en-US" dirty="0"/>
          </a:p>
        </p:txBody>
      </p:sp>
    </p:spTree>
    <p:extLst>
      <p:ext uri="{BB962C8B-B14F-4D97-AF65-F5344CB8AC3E}">
        <p14:creationId xmlns:p14="http://schemas.microsoft.com/office/powerpoint/2010/main" val="355089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Summary</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a:t>
            </a:r>
            <a:r>
              <a:rPr lang="en-US" sz="2666" dirty="0" smtClean="0">
                <a:solidFill>
                  <a:schemeClr val="bg1">
                    <a:alpha val="99000"/>
                  </a:schemeClr>
                </a:solidFill>
              </a:rPr>
              <a:t>workloads</a:t>
            </a:r>
            <a:endParaRPr lang="en-US" sz="2666" dirty="0">
              <a:solidFill>
                <a:schemeClr val="bg1">
                  <a:alpha val="99000"/>
                </a:schemeClr>
              </a:solidFill>
            </a:endParaRP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Create Disks and Images</a:t>
            </a:r>
            <a:endParaRPr lang="en-US" sz="2666" dirty="0">
              <a:solidFill>
                <a:schemeClr val="bg1">
                  <a:alpha val="99000"/>
                </a:schemeClr>
              </a:solidFill>
            </a:endParaRP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Manage VMs easily</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400295886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Windows Azure Virtual Machines</a:t>
            </a:r>
            <a:endParaRPr lang="en-US" sz="5400" dirty="0"/>
          </a:p>
        </p:txBody>
      </p:sp>
      <p:sp>
        <p:nvSpPr>
          <p:cNvPr id="27" name="Rectangle 26"/>
          <p:cNvSpPr/>
          <p:nvPr/>
        </p:nvSpPr>
        <p:spPr bwMode="auto">
          <a:xfrm>
            <a:off x="1742957" y="1734167"/>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447544" y="1734167"/>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742957" y="249292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447544" y="249292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server applications</a:t>
            </a:r>
          </a:p>
        </p:txBody>
      </p:sp>
      <p:sp>
        <p:nvSpPr>
          <p:cNvPr id="33" name="Rectangle 32"/>
          <p:cNvSpPr/>
          <p:nvPr/>
        </p:nvSpPr>
        <p:spPr bwMode="auto">
          <a:xfrm>
            <a:off x="1742957" y="3251676"/>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2447544" y="3251676"/>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Easy storage manageability</a:t>
            </a:r>
          </a:p>
        </p:txBody>
      </p:sp>
      <p:sp>
        <p:nvSpPr>
          <p:cNvPr id="36" name="Rectangle 35"/>
          <p:cNvSpPr/>
          <p:nvPr/>
        </p:nvSpPr>
        <p:spPr bwMode="auto">
          <a:xfrm>
            <a:off x="1742957" y="401043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447544" y="401043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High availability features</a:t>
            </a:r>
          </a:p>
        </p:txBody>
      </p:sp>
      <p:sp>
        <p:nvSpPr>
          <p:cNvPr id="41" name="Rectangle 40"/>
          <p:cNvSpPr/>
          <p:nvPr/>
        </p:nvSpPr>
        <p:spPr bwMode="auto">
          <a:xfrm>
            <a:off x="1742957" y="4769185"/>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447544" y="4769185"/>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Advanced networking</a:t>
            </a:r>
          </a:p>
        </p:txBody>
      </p:sp>
      <p:sp>
        <p:nvSpPr>
          <p:cNvPr id="44" name="Rectangle 43"/>
          <p:cNvSpPr/>
          <p:nvPr/>
        </p:nvSpPr>
        <p:spPr bwMode="auto">
          <a:xfrm>
            <a:off x="1742957" y="552793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2447544" y="552793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Integration with compute </a:t>
            </a:r>
            <a:r>
              <a:rPr lang="en-US" sz="2666" dirty="0" err="1">
                <a:solidFill>
                  <a:schemeClr val="bg1">
                    <a:alpha val="99000"/>
                  </a:schemeClr>
                </a:solidFill>
              </a:rPr>
              <a:t>PaaS</a:t>
            </a:r>
            <a:endParaRPr lang="en-US" sz="2666" dirty="0">
              <a:solidFill>
                <a:schemeClr val="bg1">
                  <a:alpha val="99000"/>
                </a:schemeClr>
              </a:solidFill>
            </a:endParaRPr>
          </a:p>
        </p:txBody>
      </p:sp>
      <p:sp>
        <p:nvSpPr>
          <p:cNvPr id="48" name="Freeform 79"/>
          <p:cNvSpPr>
            <a:spLocks noEditPoints="1"/>
          </p:cNvSpPr>
          <p:nvPr/>
        </p:nvSpPr>
        <p:spPr bwMode="black">
          <a:xfrm>
            <a:off x="1933236" y="3382948"/>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857007" y="4896885"/>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892858" y="2591637"/>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1" name="Freeform 24"/>
          <p:cNvSpPr>
            <a:spLocks noEditPoints="1"/>
          </p:cNvSpPr>
          <p:nvPr/>
        </p:nvSpPr>
        <p:spPr bwMode="black">
          <a:xfrm>
            <a:off x="1863931" y="5690639"/>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2" name="Freeform 53"/>
          <p:cNvSpPr>
            <a:spLocks noEditPoints="1"/>
          </p:cNvSpPr>
          <p:nvPr/>
        </p:nvSpPr>
        <p:spPr bwMode="black">
          <a:xfrm>
            <a:off x="1903597" y="1854217"/>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825134" y="4139234"/>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39936101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First Provisioning</a:t>
            </a:r>
          </a:p>
        </p:txBody>
      </p:sp>
      <p:grpSp>
        <p:nvGrpSpPr>
          <p:cNvPr id="44" name="Group 43"/>
          <p:cNvGrpSpPr/>
          <p:nvPr/>
        </p:nvGrpSpPr>
        <p:grpSpPr>
          <a:xfrm>
            <a:off x="1384691" y="1676731"/>
            <a:ext cx="3268037" cy="4713448"/>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2000"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20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Scripting </a:t>
                </a:r>
              </a:p>
              <a:p>
                <a:pPr algn="ctr"/>
                <a:r>
                  <a:rPr lang="en-US" sz="20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2000"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REST API</a:t>
                </a:r>
              </a:p>
            </p:txBody>
          </p:sp>
        </p:grpSp>
      </p:grpSp>
      <p:grpSp>
        <p:nvGrpSpPr>
          <p:cNvPr id="13" name="Group 12"/>
          <p:cNvGrpSpPr/>
          <p:nvPr/>
        </p:nvGrpSpPr>
        <p:grpSpPr>
          <a:xfrm>
            <a:off x="8478806" y="1676731"/>
            <a:ext cx="3263082" cy="4713448"/>
            <a:chOff x="8779430" y="1563997"/>
            <a:chExt cx="3263082" cy="4713448"/>
          </a:xfrm>
        </p:grpSpPr>
        <p:grpSp>
          <p:nvGrpSpPr>
            <p:cNvPr id="53" name="Group 52"/>
            <p:cNvGrpSpPr/>
            <p:nvPr/>
          </p:nvGrpSpPr>
          <p:grpSpPr>
            <a:xfrm>
              <a:off x="8779430" y="1563997"/>
              <a:ext cx="3263082" cy="4713448"/>
              <a:chOff x="6079210" y="828676"/>
              <a:chExt cx="2683791" cy="3876674"/>
            </a:xfrm>
          </p:grpSpPr>
          <p:sp>
            <p:nvSpPr>
              <p:cNvPr id="5" name="Rectangle 4"/>
              <p:cNvSpPr/>
              <p:nvPr/>
            </p:nvSpPr>
            <p:spPr bwMode="auto">
              <a:xfrm>
                <a:off x="6079210" y="828676"/>
                <a:ext cx="2683791"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2000"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000" dirty="0">
                    <a:solidFill>
                      <a:schemeClr val="accent5">
                        <a:alpha val="99000"/>
                      </a:schemeClr>
                    </a:solidFill>
                    <a:latin typeface="+mn-lt"/>
                  </a:rPr>
                  <a:t>Cloud</a:t>
                </a:r>
              </a:p>
            </p:txBody>
          </p:sp>
        </p:grpSp>
        <p:grpSp>
          <p:nvGrpSpPr>
            <p:cNvPr id="52" name="Group 51"/>
            <p:cNvGrpSpPr/>
            <p:nvPr/>
          </p:nvGrpSpPr>
          <p:grpSpPr>
            <a:xfrm>
              <a:off x="8903869" y="3278052"/>
              <a:ext cx="3076844" cy="171170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pic>
          <p:nvPicPr>
            <p:cNvPr id="10" name="Picture 9"/>
            <p:cNvPicPr>
              <a:picLocks noChangeAspect="1"/>
            </p:cNvPicPr>
            <p:nvPr/>
          </p:nvPicPr>
          <p:blipFill>
            <a:blip r:embed="rId4">
              <a:lum bright="-40000" contrast="-40000"/>
            </a:blip>
            <a:stretch>
              <a:fillRect/>
            </a:stretch>
          </p:blipFill>
          <p:spPr>
            <a:xfrm>
              <a:off x="9566774" y="4284506"/>
              <a:ext cx="603986" cy="735287"/>
            </a:xfrm>
            <a:prstGeom prst="rect">
              <a:avLst/>
            </a:prstGeom>
          </p:spPr>
        </p:pic>
        <p:pic>
          <p:nvPicPr>
            <p:cNvPr id="11" name="Picture 10"/>
            <p:cNvPicPr>
              <a:picLocks noChangeAspect="1"/>
            </p:cNvPicPr>
            <p:nvPr/>
          </p:nvPicPr>
          <p:blipFill>
            <a:blip r:embed="rId5">
              <a:lum bright="-40000" contrast="-40000"/>
            </a:blip>
            <a:stretch>
              <a:fillRect/>
            </a:stretch>
          </p:blipFill>
          <p:spPr>
            <a:xfrm>
              <a:off x="10810864" y="4406268"/>
              <a:ext cx="669676" cy="611945"/>
            </a:xfrm>
            <a:prstGeom prst="rect">
              <a:avLst/>
            </a:prstGeom>
          </p:spPr>
        </p:pic>
      </p:grpSp>
      <p:grpSp>
        <p:nvGrpSpPr>
          <p:cNvPr id="12" name="Group 11"/>
          <p:cNvGrpSpPr/>
          <p:nvPr/>
        </p:nvGrpSpPr>
        <p:grpSpPr>
          <a:xfrm>
            <a:off x="4924941" y="1676732"/>
            <a:ext cx="3276699" cy="4713447"/>
            <a:chOff x="4984808" y="1563998"/>
            <a:chExt cx="3276699" cy="4713447"/>
          </a:xfrm>
        </p:grpSpPr>
        <p:sp>
          <p:nvSpPr>
            <p:cNvPr id="4" name="Rectangle 3"/>
            <p:cNvSpPr/>
            <p:nvPr/>
          </p:nvSpPr>
          <p:spPr bwMode="auto">
            <a:xfrm>
              <a:off x="4985180" y="1563998"/>
              <a:ext cx="3262711" cy="914894"/>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984808" y="2478892"/>
              <a:ext cx="3263083" cy="3798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0" name="TextBox 29"/>
            <p:cNvSpPr txBox="1"/>
            <p:nvPr/>
          </p:nvSpPr>
          <p:spPr>
            <a:xfrm>
              <a:off x="5845108" y="2775489"/>
              <a:ext cx="2294239"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2650" y="3285492"/>
              <a:ext cx="665082" cy="66508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873789" y="3445596"/>
              <a:ext cx="2294239"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780309" y="4316119"/>
              <a:ext cx="2481198"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5354306" y="4284506"/>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5354306" y="4626166"/>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5354306" y="4967825"/>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5354306" y="5309484"/>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5354306" y="5651144"/>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5102651" y="2594969"/>
              <a:ext cx="716846" cy="613659"/>
            </a:xfrm>
            <a:prstGeom prst="rect">
              <a:avLst/>
            </a:prstGeom>
          </p:spPr>
        </p:pic>
      </p:grpSp>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4" name="Rectangle 3"/>
          <p:cNvSpPr/>
          <p:nvPr/>
        </p:nvSpPr>
        <p:spPr>
          <a:xfrm>
            <a:off x="1158769" y="6065355"/>
            <a:ext cx="5952270" cy="461665"/>
          </a:xfrm>
          <a:prstGeom prst="rect">
            <a:avLst/>
          </a:prstGeom>
        </p:spPr>
        <p:txBody>
          <a:bodyPr wrap="none">
            <a:spAutoFit/>
          </a:bodyPr>
          <a:lstStyle/>
          <a:p>
            <a:r>
              <a:rPr lang="en-US" dirty="0">
                <a:hlinkClick r:id="rId3"/>
              </a:rPr>
              <a:t>http://</a:t>
            </a:r>
            <a:r>
              <a:rPr lang="en-US" dirty="0" smtClean="0">
                <a:hlinkClick r:id="rId3"/>
              </a:rPr>
              <a:t>support.microsoft.com/kb/2721672</a:t>
            </a:r>
            <a:r>
              <a:rPr lang="en-US" dirty="0" smtClean="0"/>
              <a:t> </a:t>
            </a:r>
            <a:endParaRPr lang="en-US" dirty="0"/>
          </a:p>
        </p:txBody>
      </p:sp>
      <p:grpSp>
        <p:nvGrpSpPr>
          <p:cNvPr id="6" name="Group 5"/>
          <p:cNvGrpSpPr/>
          <p:nvPr/>
        </p:nvGrpSpPr>
        <p:grpSpPr>
          <a:xfrm>
            <a:off x="1302707" y="2625893"/>
            <a:ext cx="10484748" cy="2337178"/>
            <a:chOff x="345332" y="2012095"/>
            <a:chExt cx="11442123" cy="2550589"/>
          </a:xfrm>
        </p:grpSpPr>
        <p:sp>
          <p:nvSpPr>
            <p:cNvPr id="13" name="Rectangle 12"/>
            <p:cNvSpPr/>
            <p:nvPr/>
          </p:nvSpPr>
          <p:spPr bwMode="auto">
            <a:xfrm>
              <a:off x="345332" y="3497469"/>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SQL Server 2008</a:t>
              </a:r>
            </a:p>
            <a:p>
              <a:pPr algn="ctr" defTabSz="913993" fontAlgn="base">
                <a:spcBef>
                  <a:spcPct val="0"/>
                </a:spcBef>
                <a:spcAft>
                  <a:spcPct val="0"/>
                </a:spcAft>
              </a:pPr>
              <a:r>
                <a:rPr lang="en-US" sz="14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400" dirty="0">
                  <a:ln>
                    <a:solidFill>
                      <a:srgbClr val="FFFFFF">
                        <a:alpha val="0"/>
                      </a:srgbClr>
                    </a:solidFill>
                  </a:ln>
                  <a:solidFill>
                    <a:srgbClr val="FFFFFF"/>
                  </a:solidFill>
                </a:rPr>
                <a:t>SQL Server 2012</a:t>
              </a:r>
            </a:p>
          </p:txBody>
        </p:sp>
        <p:sp>
          <p:nvSpPr>
            <p:cNvPr id="14" name="Rectangle 13"/>
            <p:cNvSpPr/>
            <p:nvPr/>
          </p:nvSpPr>
          <p:spPr bwMode="auto">
            <a:xfrm>
              <a:off x="2631332"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400" dirty="0">
                  <a:ln>
                    <a:solidFill>
                      <a:srgbClr val="FFFFFF">
                        <a:alpha val="0"/>
                      </a:srgbClr>
                    </a:solidFill>
                  </a:ln>
                  <a:solidFill>
                    <a:srgbClr val="FFFFFF"/>
                  </a:solidFill>
                </a:rPr>
                <a:t>Windows Server 2012</a:t>
              </a:r>
            </a:p>
          </p:txBody>
        </p:sp>
        <p:sp>
          <p:nvSpPr>
            <p:cNvPr id="15" name="Rectangle 14"/>
            <p:cNvSpPr/>
            <p:nvPr/>
          </p:nvSpPr>
          <p:spPr bwMode="auto">
            <a:xfrm>
              <a:off x="4905209"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SharePoint </a:t>
              </a:r>
              <a:r>
                <a:rPr lang="en-US" sz="1400" dirty="0" smtClean="0">
                  <a:ln>
                    <a:solidFill>
                      <a:srgbClr val="FFFFFF">
                        <a:alpha val="0"/>
                      </a:srgbClr>
                    </a:solidFill>
                  </a:ln>
                  <a:solidFill>
                    <a:srgbClr val="FFFFFF"/>
                  </a:solidFill>
                </a:rPr>
                <a:t>2010 &amp; 2013</a:t>
              </a:r>
              <a:endParaRPr lang="en-US" sz="1400" dirty="0">
                <a:ln>
                  <a:solidFill>
                    <a:srgbClr val="FFFFFF">
                      <a:alpha val="0"/>
                    </a:srgbClr>
                  </a:solidFill>
                </a:ln>
                <a:solidFill>
                  <a:srgbClr val="FFFFFF"/>
                </a:solidFill>
              </a:endParaRPr>
            </a:p>
          </p:txBody>
        </p:sp>
        <p:sp>
          <p:nvSpPr>
            <p:cNvPr id="18" name="Rectangle 17"/>
            <p:cNvSpPr/>
            <p:nvPr/>
          </p:nvSpPr>
          <p:spPr bwMode="auto">
            <a:xfrm>
              <a:off x="7203332"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BizTalk </a:t>
              </a:r>
              <a:r>
                <a:rPr lang="en-US" sz="1400" dirty="0" smtClean="0">
                  <a:ln>
                    <a:solidFill>
                      <a:srgbClr val="FFFFFF">
                        <a:alpha val="0"/>
                      </a:srgbClr>
                    </a:solidFill>
                  </a:ln>
                  <a:solidFill>
                    <a:srgbClr val="FFFFFF"/>
                  </a:solidFill>
                </a:rPr>
                <a:t>2010 &amp; 2013</a:t>
              </a:r>
              <a:endParaRPr lang="en-US" sz="1400" dirty="0">
                <a:ln>
                  <a:solidFill>
                    <a:srgbClr val="FFFFFF">
                      <a:alpha val="0"/>
                    </a:srgbClr>
                  </a:solidFill>
                </a:ln>
                <a:solidFill>
                  <a:srgbClr val="FFFFFF"/>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728" y="2012095"/>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761" y="2056472"/>
              <a:ext cx="2107408" cy="1322788"/>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3332" y="2179710"/>
              <a:ext cx="2317238" cy="1076311"/>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9253" y="2434601"/>
              <a:ext cx="1897912" cy="566530"/>
            </a:xfrm>
            <a:prstGeom prst="rect">
              <a:avLst/>
            </a:prstGeom>
          </p:spPr>
        </p:pic>
        <p:sp>
          <p:nvSpPr>
            <p:cNvPr id="23" name="Rectangle 22"/>
            <p:cNvSpPr/>
            <p:nvPr/>
          </p:nvSpPr>
          <p:spPr bwMode="auto">
            <a:xfrm>
              <a:off x="9501455"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smtClean="0">
                  <a:ln>
                    <a:solidFill>
                      <a:srgbClr val="FFFFFF">
                        <a:alpha val="0"/>
                      </a:srgbClr>
                    </a:solidFill>
                  </a:ln>
                  <a:solidFill>
                    <a:srgbClr val="FFFFFF"/>
                  </a:solidFill>
                </a:rPr>
                <a:t>System Center 2012</a:t>
              </a:r>
              <a:endParaRPr lang="en-US" sz="1400" dirty="0">
                <a:ln>
                  <a:solidFill>
                    <a:srgbClr val="FFFFFF">
                      <a:alpha val="0"/>
                    </a:srgbClr>
                  </a:solidFill>
                </a:ln>
                <a:solidFill>
                  <a:srgbClr val="FFFFFF"/>
                </a:solidFill>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1250" y="2153582"/>
              <a:ext cx="2206412" cy="1128568"/>
            </a:xfrm>
            <a:prstGeom prst="rect">
              <a:avLst/>
            </a:prstGeom>
          </p:spPr>
        </p:pic>
      </p:grpSp>
    </p:spTree>
    <p:extLst>
      <p:ext uri="{BB962C8B-B14F-4D97-AF65-F5344CB8AC3E}">
        <p14:creationId xmlns:p14="http://schemas.microsoft.com/office/powerpoint/2010/main" val="26113990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088019" y="1594759"/>
            <a:ext cx="10831637" cy="3845261"/>
          </a:xfrm>
        </p:spPr>
        <p:txBody>
          <a:bodyPr>
            <a:normAutofit lnSpcReduction="10000"/>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smtClean="0">
                <a:latin typeface="Segoe UI Light" pitchFamily="34" charset="0"/>
              </a:rPr>
              <a:t>SUSE SLES 11  sp2</a:t>
            </a:r>
          </a:p>
          <a:p>
            <a:pPr marL="460260" lvl="1" indent="0">
              <a:buNone/>
            </a:pPr>
            <a:r>
              <a:rPr lang="en-US" sz="2000" dirty="0" smtClean="0">
                <a:latin typeface="Segoe UI Light" pitchFamily="34" charset="0"/>
              </a:rPr>
              <a:t>Open SUSE 12.1</a:t>
            </a:r>
          </a:p>
          <a:p>
            <a:pPr marL="460260" lvl="1" indent="0">
              <a:buNone/>
            </a:pPr>
            <a:r>
              <a:rPr lang="en-US" sz="2000" dirty="0" smtClean="0">
                <a:latin typeface="Segoe UI Light" pitchFamily="34" charset="0"/>
              </a:rPr>
              <a:t>CentOS 6.2 by OpenLogic*  </a:t>
            </a:r>
          </a:p>
          <a:p>
            <a:pPr marL="460260" lvl="1" indent="0">
              <a:buNone/>
            </a:pPr>
            <a:r>
              <a:rPr lang="en-US" sz="2000" dirty="0" smtClean="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smtClean="0">
                <a:latin typeface="Segoe UI Light" pitchFamily="34" charset="0"/>
              </a:rPr>
              <a:t>Integration Components</a:t>
            </a:r>
          </a:p>
          <a:p>
            <a:pPr marL="460260" lvl="1" indent="0">
              <a:buNone/>
            </a:pPr>
            <a:r>
              <a:rPr lang="en-US" sz="2000" dirty="0" smtClean="0">
                <a:latin typeface="Segoe UI Light" pitchFamily="34" charset="0"/>
              </a:rPr>
              <a:t>Testing and validation by partners</a:t>
            </a:r>
          </a:p>
          <a:p>
            <a:pPr marL="460260" lvl="1" indent="0">
              <a:buNone/>
            </a:pPr>
            <a:r>
              <a:rPr lang="en-US" sz="2000" dirty="0" smtClean="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smtClean="0"/>
              <a:t>Linux on Windows Azure</a:t>
            </a:r>
            <a:endParaRPr lang="en-US" sz="5400" dirty="0"/>
          </a:p>
        </p:txBody>
      </p:sp>
      <p:sp>
        <p:nvSpPr>
          <p:cNvPr id="7" name="TextBox 6"/>
          <p:cNvSpPr txBox="1"/>
          <p:nvPr/>
        </p:nvSpPr>
        <p:spPr>
          <a:xfrm>
            <a:off x="1203470" y="6151512"/>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3"/>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3"/>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grpSp>
        <p:nvGrpSpPr>
          <p:cNvPr id="5" name="Group 4"/>
          <p:cNvGrpSpPr/>
          <p:nvPr/>
        </p:nvGrpSpPr>
        <p:grpSpPr>
          <a:xfrm>
            <a:off x="6867953" y="1868567"/>
            <a:ext cx="4998561" cy="4194732"/>
            <a:chOff x="5717370" y="1324404"/>
            <a:chExt cx="5820297" cy="4884323"/>
          </a:xfrm>
        </p:grpSpPr>
        <p:pic>
          <p:nvPicPr>
            <p:cNvPr id="1034" name="Picture 10" descr="http://t1.gstatic.com/images?q=tbn:ANd9GcSKCjha-gRtSSL5ZPRaclGXFgJhRdGQK-dl6jOZJCr_LuzIJQoPg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42" b="1045"/>
            <a:stretch/>
          </p:blipFill>
          <p:spPr bwMode="auto">
            <a:xfrm>
              <a:off x="5717370"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168" y="4058530"/>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4866" y="1324404"/>
              <a:ext cx="2312801" cy="149047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8354" y="1324404"/>
              <a:ext cx="2464555" cy="1486557"/>
            </a:xfrm>
            <a:prstGeom prst="rect">
              <a:avLst/>
            </a:prstGeom>
          </p:spPr>
        </p:pic>
      </p:grpSp>
    </p:spTree>
    <p:extLst>
      <p:ext uri="{BB962C8B-B14F-4D97-AF65-F5344CB8AC3E}">
        <p14:creationId xmlns:p14="http://schemas.microsoft.com/office/powerpoint/2010/main" val="3974686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Gallery Images Available</a:t>
            </a:r>
            <a:endParaRPr lang="en-US" sz="5400" dirty="0">
              <a:solidFill>
                <a:schemeClr val="tx1"/>
              </a:solidFill>
            </a:endParaRPr>
          </a:p>
        </p:txBody>
      </p:sp>
      <p:sp>
        <p:nvSpPr>
          <p:cNvPr id="4" name="Text Placeholder 2"/>
          <p:cNvSpPr txBox="1">
            <a:spLocks/>
          </p:cNvSpPr>
          <p:nvPr/>
        </p:nvSpPr>
        <p:spPr>
          <a:xfrm>
            <a:off x="3634451" y="4389429"/>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smtClean="0">
                <a:solidFill>
                  <a:schemeClr val="tx2"/>
                </a:solidFill>
                <a:cs typeface="Segoe UI Light" pitchFamily="34" charset="0"/>
              </a:rPr>
              <a:t>Open Source</a:t>
            </a:r>
          </a:p>
          <a:p>
            <a:r>
              <a:rPr lang="en-US" sz="2400" dirty="0" err="1" smtClean="0">
                <a:solidFill>
                  <a:schemeClr val="tx1"/>
                </a:solidFill>
                <a:latin typeface="+mj-lt"/>
              </a:rPr>
              <a:t>OpenSUSE</a:t>
            </a:r>
            <a:r>
              <a:rPr lang="en-US" sz="2400" dirty="0" smtClean="0">
                <a:solidFill>
                  <a:schemeClr val="tx1"/>
                </a:solidFill>
                <a:latin typeface="+mj-lt"/>
              </a:rPr>
              <a:t> 12.2</a:t>
            </a:r>
          </a:p>
          <a:p>
            <a:r>
              <a:rPr lang="en-US" sz="2400" dirty="0" err="1" smtClean="0">
                <a:solidFill>
                  <a:schemeClr val="tx1"/>
                </a:solidFill>
                <a:latin typeface="+mj-lt"/>
              </a:rPr>
              <a:t>CentOS</a:t>
            </a:r>
            <a:r>
              <a:rPr lang="en-US" sz="2400" dirty="0" smtClean="0">
                <a:solidFill>
                  <a:schemeClr val="tx1"/>
                </a:solidFill>
                <a:latin typeface="+mj-lt"/>
              </a:rPr>
              <a:t> 6.3</a:t>
            </a:r>
          </a:p>
          <a:p>
            <a:r>
              <a:rPr lang="en-US" sz="2400" dirty="0" smtClean="0">
                <a:solidFill>
                  <a:schemeClr val="tx1"/>
                </a:solidFill>
                <a:latin typeface="+mj-lt"/>
              </a:rPr>
              <a:t>Ubuntu 12.04/12.10</a:t>
            </a:r>
          </a:p>
          <a:p>
            <a:r>
              <a:rPr lang="en-US" sz="2400" dirty="0" smtClean="0">
                <a:solidFill>
                  <a:schemeClr val="tx1"/>
                </a:solidFill>
                <a:latin typeface="+mj-lt"/>
              </a:rPr>
              <a:t>SUSE Linux Enterprise Server 11 SP2</a:t>
            </a:r>
            <a:endParaRPr lang="en-US" sz="2400" dirty="0">
              <a:solidFill>
                <a:schemeClr val="tx1"/>
              </a:solidFill>
              <a:latin typeface="+mj-lt"/>
            </a:endParaRPr>
          </a:p>
        </p:txBody>
      </p:sp>
      <p:pic>
        <p:nvPicPr>
          <p:cNvPr id="8" name="Picture 4" descr="https://windows.azure-test.net/Content/VirtualMachines/Images/Linux_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914" y="4546809"/>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60" y="1998912"/>
            <a:ext cx="2110004" cy="206822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931" y="2290287"/>
            <a:ext cx="2823151" cy="1311299"/>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7364" y="2311182"/>
            <a:ext cx="2082567" cy="1307196"/>
          </a:xfrm>
          <a:prstGeom prst="rect">
            <a:avLst/>
          </a:prstGeom>
        </p:spPr>
      </p:pic>
      <p:sp>
        <p:nvSpPr>
          <p:cNvPr id="9" name="Text Placeholder 2"/>
          <p:cNvSpPr txBox="1">
            <a:spLocks/>
          </p:cNvSpPr>
          <p:nvPr/>
        </p:nvSpPr>
        <p:spPr>
          <a:xfrm>
            <a:off x="3634451" y="1797871"/>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smtClean="0">
                <a:solidFill>
                  <a:schemeClr val="tx2"/>
                </a:solidFill>
                <a:cs typeface="Segoe UI Light" pitchFamily="34" charset="0"/>
              </a:rPr>
              <a:t>Microsoft</a:t>
            </a:r>
          </a:p>
          <a:p>
            <a:r>
              <a:rPr lang="en-US" sz="2400" dirty="0" smtClean="0">
                <a:solidFill>
                  <a:schemeClr val="tx1"/>
                </a:solidFill>
                <a:latin typeface="+mj-lt"/>
              </a:rPr>
              <a:t>Windows Server 2008 / 2012</a:t>
            </a:r>
          </a:p>
          <a:p>
            <a:r>
              <a:rPr lang="en-US" sz="2400" dirty="0" smtClean="0">
                <a:solidFill>
                  <a:schemeClr val="tx1"/>
                </a:solidFill>
                <a:latin typeface="+mj-lt"/>
              </a:rPr>
              <a:t>SQL Server </a:t>
            </a:r>
            <a:r>
              <a:rPr lang="en-US" sz="2400" dirty="0" err="1" smtClean="0">
                <a:solidFill>
                  <a:schemeClr val="tx1"/>
                </a:solidFill>
                <a:latin typeface="+mj-lt"/>
              </a:rPr>
              <a:t>Eval</a:t>
            </a:r>
            <a:endParaRPr lang="en-US" sz="2400" dirty="0" smtClean="0">
              <a:solidFill>
                <a:schemeClr val="tx1"/>
              </a:solidFill>
              <a:latin typeface="+mj-lt"/>
            </a:endParaRPr>
          </a:p>
          <a:p>
            <a:r>
              <a:rPr lang="en-US" sz="2400" dirty="0" smtClean="0">
                <a:solidFill>
                  <a:schemeClr val="tx1"/>
                </a:solidFill>
                <a:latin typeface="+mj-lt"/>
              </a:rPr>
              <a:t>BizTalk Server</a:t>
            </a:r>
          </a:p>
          <a:p>
            <a:r>
              <a:rPr lang="en-US" sz="2400" dirty="0" smtClean="0">
                <a:solidFill>
                  <a:schemeClr val="tx1"/>
                </a:solidFill>
                <a:latin typeface="+mj-lt"/>
              </a:rPr>
              <a:t>Visual Studio 2013 </a:t>
            </a:r>
            <a:endParaRPr lang="en-US" sz="2400" dirty="0">
              <a:solidFill>
                <a:schemeClr val="tx1"/>
              </a:solidFill>
              <a:latin typeface="+mj-lt"/>
            </a:endParaRPr>
          </a:p>
        </p:txBody>
      </p:sp>
    </p:spTree>
    <p:extLst>
      <p:ext uri="{BB962C8B-B14F-4D97-AF65-F5344CB8AC3E}">
        <p14:creationId xmlns:p14="http://schemas.microsoft.com/office/powerpoint/2010/main" val="3296408612"/>
      </p:ext>
    </p:extLst>
  </p:cSld>
  <p:clrMapOvr>
    <a:masterClrMapping/>
  </p:clrMapOvr>
  <p:transition advTm="52562">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1.xml><?xml version="1.0" encoding="utf-8"?>
<p:tagLst xmlns:a="http://schemas.openxmlformats.org/drawingml/2006/main" xmlns:r="http://schemas.openxmlformats.org/officeDocument/2006/relationships" xmlns:p="http://schemas.openxmlformats.org/presentationml/2006/main">
  <p:tag name="TIMING" val="|.3|0|0|.4|.5|.5|.5|.6"/>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64.xml><?xml version="1.0" encoding="utf-8"?>
<p:tagLst xmlns:a="http://schemas.openxmlformats.org/drawingml/2006/main" xmlns:r="http://schemas.openxmlformats.org/officeDocument/2006/relationships" xmlns:p="http://schemas.openxmlformats.org/presentationml/2006/main">
  <p:tag name="TIMING" val="|.8|.7|1.2|1.2"/>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DevUnleashed - No Anim">
  <a:themeElements>
    <a:clrScheme name="Custom 12">
      <a:dk1>
        <a:srgbClr val="191919"/>
      </a:dk1>
      <a:lt1>
        <a:srgbClr val="FFFFFF"/>
      </a:lt1>
      <a:dk2>
        <a:srgbClr val="333333"/>
      </a:dk2>
      <a:lt2>
        <a:srgbClr val="DFDFDF"/>
      </a:lt2>
      <a:accent1>
        <a:srgbClr val="629ED2"/>
      </a:accent1>
      <a:accent2>
        <a:srgbClr val="FF6634"/>
      </a:accent2>
      <a:accent3>
        <a:srgbClr val="605F69"/>
      </a:accent3>
      <a:accent4>
        <a:srgbClr val="3876AF"/>
      </a:accent4>
      <a:accent5>
        <a:srgbClr val="545253"/>
      </a:accent5>
      <a:accent6>
        <a:srgbClr val="FFFFFF"/>
      </a:accent6>
      <a:hlink>
        <a:srgbClr val="5A93C3"/>
      </a:hlink>
      <a:folHlink>
        <a:srgbClr val="629ED2"/>
      </a:folHlink>
    </a:clrScheme>
    <a:fontScheme name="Metro">
      <a:majorFont>
        <a:latin typeface="Segoe U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egoe U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vUnleashed - No Anim" id="{CB48CA11-A578-4620-A230-0EEF96DD163F}" vid="{398D7CA5-9967-4D84-82B4-4FED0114A0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39DE33269768429C68E4ADA8BF0B7F" ma:contentTypeVersion="0" ma:contentTypeDescription="Create a new document." ma:contentTypeScope="" ma:versionID="bdfbba2c10a4265f0a6dc971dff45a3e">
  <xsd:schema xmlns:xsd="http://www.w3.org/2001/XMLSchema" xmlns:xs="http://www.w3.org/2001/XMLSchema" xmlns:p="http://schemas.microsoft.com/office/2006/metadata/properties" targetNamespace="http://schemas.microsoft.com/office/2006/metadata/properties" ma:root="true" ma:fieldsID="ce2422f8ab5ff0ebf4a2c9595dd847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71F10B-83AD-4F16-B102-A658516F6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3.xml><?xml version="1.0" encoding="utf-8"?>
<ds:datastoreItem xmlns:ds="http://schemas.openxmlformats.org/officeDocument/2006/customXml" ds:itemID="{F8CF69C5-0497-4CBF-B135-F09D219CA3FA}">
  <ds:schemaRef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9692</TotalTime>
  <Words>2516</Words>
  <Application>Microsoft Office PowerPoint</Application>
  <PresentationFormat>Custom</PresentationFormat>
  <Paragraphs>551</Paragraphs>
  <Slides>42</Slides>
  <Notes>37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51" baseType="lpstr">
      <vt:lpstr>Arial</vt:lpstr>
      <vt:lpstr>Calibri</vt:lpstr>
      <vt:lpstr>Segoe Light</vt:lpstr>
      <vt:lpstr>Segoe UI</vt:lpstr>
      <vt:lpstr>Segoe UI Light</vt:lpstr>
      <vt:lpstr>Wingdings</vt:lpstr>
      <vt:lpstr>1_Azure_PPT_template 1</vt:lpstr>
      <vt:lpstr>DevUnleashed - No Anim</vt:lpstr>
      <vt:lpstr>think-cell Slide</vt:lpstr>
      <vt:lpstr>Windows Azure Virtual Machines</vt:lpstr>
      <vt:lpstr>Agenda</vt:lpstr>
      <vt:lpstr>Windows Azure VMs</vt:lpstr>
      <vt:lpstr>A Continuous Offering    From Private to     Public Cloud</vt:lpstr>
      <vt:lpstr>Windows Azure Virtual Machines</vt:lpstr>
      <vt:lpstr>Cloud First Provisioning</vt:lpstr>
      <vt:lpstr>Supported Windows Server Applications</vt:lpstr>
      <vt:lpstr>Linux on Windows Azure</vt:lpstr>
      <vt:lpstr>Gallery Images Available</vt:lpstr>
      <vt:lpstr>Virtual Machine Sizes</vt:lpstr>
      <vt:lpstr>Linux Offering</vt:lpstr>
      <vt:lpstr>Virtual Machines and Cloud Services</vt:lpstr>
      <vt:lpstr>Cloud Services, Roles, and Instances</vt:lpstr>
      <vt:lpstr>Cloud Services with Virtual Machines Multiple Virtual Machines can be hosted within the same cloud service </vt:lpstr>
      <vt:lpstr>Multiple Cloud Services Configuration</vt:lpstr>
      <vt:lpstr>Getting Started with Virtual Machines</vt:lpstr>
      <vt:lpstr>Virtual Machine Availability </vt:lpstr>
      <vt:lpstr>Service Level Agreements </vt:lpstr>
      <vt:lpstr>Fault and Update Domains</vt:lpstr>
      <vt:lpstr>PowerPoint Presentation</vt:lpstr>
      <vt:lpstr>Virtual Machine Availability Sets Update Domains are honored by host OS updates</vt:lpstr>
      <vt:lpstr>End to End Highly Available Solution Redundancy at every level</vt:lpstr>
      <vt:lpstr>Configuring Load Balancing and High Availability </vt:lpstr>
      <vt:lpstr>Images &amp; Disks</vt:lpstr>
      <vt:lpstr>Persistent Disks and Highly Durable</vt:lpstr>
      <vt:lpstr>Persistent Disks and Highly Durable</vt:lpstr>
      <vt:lpstr>Disks and Images</vt:lpstr>
      <vt:lpstr>Image Mobility</vt:lpstr>
      <vt:lpstr>Bring Your Own Server/VHD</vt:lpstr>
      <vt:lpstr>Imaging VMs in the Cloud</vt:lpstr>
      <vt:lpstr>What will work on upload…</vt:lpstr>
      <vt:lpstr>Tips on BYO Generalized Images</vt:lpstr>
      <vt:lpstr>Demo</vt:lpstr>
      <vt:lpstr>Managing VMs</vt:lpstr>
      <vt:lpstr>Manage using existing Tools</vt:lpstr>
      <vt:lpstr>Scripting Capabilities</vt:lpstr>
      <vt:lpstr>What can you do with PowerShell?</vt:lpstr>
      <vt:lpstr>Virtual Machine Management</vt:lpstr>
      <vt:lpstr>Take the DevUnleashed Windows Azure Survey</vt:lpstr>
      <vt:lpstr>Hands-on Lab</vt:lpstr>
      <vt:lpstr>Summary</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Comprehensive presentation that introduces the technical concepts and business value of Windows Azure Virtual Machines and Virtual Networks
by Michael Washammwasham@microsoft.com</dc:description>
  <cp:lastModifiedBy>Bret Stateham</cp:lastModifiedBy>
  <cp:revision>725</cp:revision>
  <cp:lastPrinted>2012-06-13T17:37:07Z</cp:lastPrinted>
  <dcterms:created xsi:type="dcterms:W3CDTF">2006-08-16T00:00:00Z</dcterms:created>
  <dcterms:modified xsi:type="dcterms:W3CDTF">2013-09-27T12:43:42Z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0x0101000439DE33269768429C68E4ADA8BF0B7F</vt:lpwstr>
  </property>
  <property fmtid="{D5CDD505-2E9C-101B-9397-08002B2CF9AE}" pid="3" name="IsMyDocuments">
    <vt:bool>true</vt:bool>
  </property>
</Properties>
</file>